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charts/chart1.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charts/chart2.xml" ContentType="application/vnd.openxmlformats-officedocument.drawingml.chart+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lgn="l">
              <a:defRPr sz="1100" b="0" i="0" u="none" strike="noStrike">
                <a:solidFill>
                  <a:srgbClr val="6B6B6B"/>
                </a:solidFill>
                <a:latin typeface="Arial"/>
              </a:defRPr>
            </a:pPr>
            <a:r>
              <a:rPr sz="1100" b="0" i="0" u="none" strike="noStrike">
                <a:solidFill>
                  <a:srgbClr val="6B6B6B"/>
                </a:solidFill>
                <a:latin typeface="Arial"/>
              </a:rPr>
              <a:t>Index, 2000 = 100</a:t>
            </a:r>
          </a:p>
        </c:rich>
      </c:tx>
      <c:layout/>
      <c:overlay val="0"/>
    </c:title>
    <c:autoTitleDeleted val="0"/>
    <c:plotArea>
      <c:layout/>
      <c:lineChart>
        <c:varyColors val="0"/>
        <c:ser>
          <c:idx val="0"/>
          <c:order val="0"/>
          <c:tx>
            <c:strRef>
              <c:f>Sheet1!$B$1</c:f>
              <c:strCache>
                <c:ptCount val="1"/>
                <c:pt idx="0">
                  <c:v>Truck tonnage</c:v>
                </c:pt>
              </c:strCache>
            </c:strRef>
          </c:tx>
          <c:spPr>
            <a:solidFill>
              <a:srgbClr val="C28E2B"/>
            </a:solidFill>
            <a:ln w="38100" cap="flat">
              <a:solidFill>
                <a:srgbClr val="C28E2B"/>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C28E2B"/>
              </a:solidFill>
              <a:ln w="9525" cap="flat">
                <a:solidFill>
                  <a:srgbClr val="C28E2B"/>
                </a:solidFill>
                <a:prstDash val="solid"/>
                <a:round/>
              </a:ln>
              <a:effectLst/>
            </c:spPr>
          </c:marker>
          <c:cat>
            <c:multiLvlStrRef>
              <c:f>Sheet1!$A$2:$A$27</c:f>
              <c:multiLvlStrCache>
                <c:ptCount val="26"/>
                <c:lvl>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lvl>
              </c:multiLvlStrCache>
            </c:multiLvlStrRef>
          </c:cat>
          <c:val>
            <c:numRef>
              <c:f>Sheet1!$B$2:$B$27</c:f>
              <c:numCache>
                <c:formatCode>General</c:formatCode>
                <c:ptCount val="26"/>
                <c:pt idx="0">
                  <c:v>100</c:v>
                </c:pt>
                <c:pt idx="1">
                  <c:v>99.5</c:v>
                </c:pt>
                <c:pt idx="2">
                  <c:v>103.6</c:v>
                </c:pt>
                <c:pt idx="3">
                  <c:v>106.8</c:v>
                </c:pt>
                <c:pt idx="4">
                  <c:v>112.8</c:v>
                </c:pt>
                <c:pt idx="5">
                  <c:v>115.5</c:v>
                </c:pt>
                <c:pt idx="6">
                  <c:v>113.5</c:v>
                </c:pt>
                <c:pt idx="7">
                  <c:v>112</c:v>
                </c:pt>
                <c:pt idx="8">
                  <c:v>113.2</c:v>
                </c:pt>
                <c:pt idx="9">
                  <c:v>103.4</c:v>
                </c:pt>
                <c:pt idx="10">
                  <c:v>109.5</c:v>
                </c:pt>
                <c:pt idx="11">
                  <c:v>115.8</c:v>
                </c:pt>
                <c:pt idx="12">
                  <c:v>118.3</c:v>
                </c:pt>
                <c:pt idx="13">
                  <c:v>125.9</c:v>
                </c:pt>
                <c:pt idx="14">
                  <c:v>130.1</c:v>
                </c:pt>
                <c:pt idx="15">
                  <c:v>133.5</c:v>
                </c:pt>
                <c:pt idx="16">
                  <c:v>136.5</c:v>
                </c:pt>
                <c:pt idx="17">
                  <c:v>142.3</c:v>
                </c:pt>
                <c:pt idx="18">
                  <c:v>151.6</c:v>
                </c:pt>
                <c:pt idx="19">
                  <c:v>156.6</c:v>
                </c:pt>
                <c:pt idx="20">
                  <c:v>150.3</c:v>
                </c:pt>
                <c:pt idx="21">
                  <c:v>150.8</c:v>
                </c:pt>
                <c:pt idx="22">
                  <c:v>156</c:v>
                </c:pt>
                <c:pt idx="23">
                  <c:v>153.3</c:v>
                </c:pt>
                <c:pt idx="24">
                  <c:v>151.5</c:v>
                </c:pt>
                <c:pt idx="25">
                  <c:v>151.5</c:v>
                </c:pt>
              </c:numCache>
            </c:numRef>
          </c:val>
          <c:smooth val="0"/>
        </c:ser>
        <c:ser>
          <c:idx val="1"/>
          <c:order val="1"/>
          <c:tx>
            <c:strRef>
              <c:f>Sheet1!$C$1</c:f>
              <c:strCache>
                <c:ptCount val="1"/>
                <c:pt idx="0">
                  <c:v>Rail carloads</c:v>
                </c:pt>
              </c:strCache>
            </c:strRef>
          </c:tx>
          <c:spPr>
            <a:solidFill>
              <a:srgbClr val="0D3A1B"/>
            </a:solidFill>
            <a:ln w="38100" cap="flat">
              <a:solidFill>
                <a:srgbClr val="0D3A1B"/>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0D3A1B"/>
              </a:solidFill>
              <a:ln w="9525" cap="flat">
                <a:solidFill>
                  <a:srgbClr val="0D3A1B"/>
                </a:solidFill>
                <a:prstDash val="solid"/>
                <a:round/>
              </a:ln>
              <a:effectLst/>
            </c:spPr>
          </c:marker>
          <c:cat>
            <c:multiLvlStrRef>
              <c:f>Sheet1!$A$2:$A$27</c:f>
              <c:multiLvlStrCache>
                <c:ptCount val="26"/>
                <c:lvl>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lvl>
              </c:multiLvlStrCache>
            </c:multiLvlStrRef>
          </c:cat>
          <c:val>
            <c:numRef>
              <c:f>Sheet1!$C$2:$C$27</c:f>
              <c:numCache>
                <c:formatCode>General</c:formatCode>
                <c:ptCount val="26"/>
                <c:pt idx="0">
                  <c:v>100</c:v>
                </c:pt>
                <c:pt idx="1">
                  <c:v>99.6</c:v>
                </c:pt>
                <c:pt idx="2">
                  <c:v>98.7</c:v>
                </c:pt>
                <c:pt idx="3">
                  <c:v>98.9</c:v>
                </c:pt>
                <c:pt idx="4">
                  <c:v>101.5</c:v>
                </c:pt>
                <c:pt idx="5">
                  <c:v>102.2</c:v>
                </c:pt>
                <c:pt idx="6">
                  <c:v>103.6</c:v>
                </c:pt>
                <c:pt idx="7">
                  <c:v>101.4</c:v>
                </c:pt>
                <c:pt idx="8">
                  <c:v>99</c:v>
                </c:pt>
                <c:pt idx="9">
                  <c:v>83</c:v>
                </c:pt>
                <c:pt idx="10">
                  <c:v>89.2</c:v>
                </c:pt>
                <c:pt idx="11">
                  <c:v>91.3</c:v>
                </c:pt>
                <c:pt idx="12">
                  <c:v>88.1</c:v>
                </c:pt>
                <c:pt idx="13">
                  <c:v>87.6</c:v>
                </c:pt>
                <c:pt idx="14">
                  <c:v>91.1</c:v>
                </c:pt>
                <c:pt idx="15">
                  <c:v>85.6</c:v>
                </c:pt>
                <c:pt idx="16">
                  <c:v>78.3</c:v>
                </c:pt>
                <c:pt idx="17">
                  <c:v>80.7</c:v>
                </c:pt>
                <c:pt idx="18">
                  <c:v>82</c:v>
                </c:pt>
                <c:pt idx="19">
                  <c:v>77.7</c:v>
                </c:pt>
                <c:pt idx="20">
                  <c:v>67.1</c:v>
                </c:pt>
                <c:pt idx="21">
                  <c:v>71.7</c:v>
                </c:pt>
                <c:pt idx="22">
                  <c:v>71.7</c:v>
                </c:pt>
                <c:pt idx="23">
                  <c:v>72.2</c:v>
                </c:pt>
                <c:pt idx="24">
                  <c:v>69.9</c:v>
                </c:pt>
                <c:pt idx="25">
                  <c:v>71.1</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6B6B6B"/>
                </a:solidFill>
                <a:latin typeface="Arial"/>
              </a:defRPr>
            </a:pPr>
            <a:endParaRPr lang="en-US"/>
          </a:p>
        </c:txPr>
        <c:crossAx val="2094734552"/>
        <c:crosses val="autoZero"/>
        <c:auto val="1"/>
        <c:lblAlgn val="ctr"/>
        <c:noMultiLvlLbl val="1"/>
        <c:tickLblSkip val="5"/>
      </c:catAx>
      <c:valAx>
        <c:axId val="2094734552"/>
        <c:scaling>
          <c:orientation val="minMax"/>
          <c:max val="160"/>
          <c:min val="60"/>
        </c:scaling>
        <c:delete val="0"/>
        <c:axPos val="l"/>
        <c:majorGridlines>
          <c:spPr>
            <a:ln w="6350" cap="flat">
              <a:solidFill>
                <a:srgbClr val="D9D4C6"/>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6B6B6B"/>
                </a:solidFill>
                <a:latin typeface="Arial"/>
              </a:defRPr>
            </a:pPr>
            <a:endParaRPr lang="en-US"/>
          </a:p>
        </c:txPr>
        <c:crossAx val="2094734554"/>
        <c:crosses val="autoZero"/>
        <c:crossBetween val="between"/>
        <c:majorUnit val="20"/>
      </c:valAx>
      <c:spPr>
        <a:noFill/>
        <a:ln>
          <a:noFill/>
        </a:ln>
        <a:effectLst/>
      </c:spPr>
    </c:plotArea>
    <c:legend>
      <c:legendPos val="t"/>
      <c:overlay val="0"/>
      <c:txPr>
        <a:bodyPr/>
        <a:lstStyle/>
        <a:p>
          <a:pPr>
            <a:defRPr sz="1100">
              <a:solidFill>
                <a:srgbClr val="1C1C1C"/>
              </a:solidFill>
              <a:latin typeface="Arial"/>
              <a:cs typeface="Arial"/>
            </a:defRPr>
          </a:pPr>
          <a:endParaRPr lang="en-US"/>
        </a:p>
      </c:txPr>
    </c:legend>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000" b="0" i="0" u="none" strike="noStrike">
                <a:solidFill>
                  <a:srgbClr val="6B6B6B"/>
                </a:solidFill>
                <a:latin typeface="Arial"/>
              </a:defRPr>
            </a:pPr>
            <a:r>
              <a:rPr sz="1000" b="0" i="0" u="none" strike="noStrike">
                <a:solidFill>
                  <a:srgbClr val="6B6B6B"/>
                </a:solidFill>
                <a:latin typeface="Arial"/>
              </a:rPr>
              <a:t>U.S. carloads, millions</a:t>
            </a:r>
          </a:p>
        </c:rich>
      </c:tx>
      <c:layout/>
      <c:overlay val="0"/>
    </c:title>
    <c:autoTitleDeleted val="0"/>
    <c:plotArea>
      <c:layout/>
      <c:barChart>
        <c:barDir val="col"/>
        <c:grouping val="stacked"/>
        <c:varyColors val="0"/>
        <c:ser>
          <c:idx val="0"/>
          <c:order val="0"/>
          <c:tx>
            <c:strRef>
              <c:f>Sheet1!$B$1</c:f>
              <c:strCache>
                <c:ptCount val="1"/>
                <c:pt idx="0">
                  <c:v>Merchandise</c:v>
                </c:pt>
              </c:strCache>
            </c:strRef>
          </c:tx>
          <c:spPr>
            <a:solidFill>
              <a:srgbClr val="0D3A1B"/>
            </a:solidFill>
            <a:effectLst/>
          </c:spPr>
          <c:invertIfNegative val="0"/>
          <c:dLbls>
            <c:numFmt formatCode="0.0" sourceLinked="0"/>
            <c:txPr>
              <a:bodyPr/>
              <a:lstStyle/>
              <a:p>
                <a:pPr>
                  <a:defRPr b="0" i="0" strike="noStrike" sz="1000" u="none">
                    <a:solidFill>
                      <a:srgbClr val="FFFFFF"/>
                    </a:solidFill>
                    <a:latin typeface="Arial"/>
                  </a:defRPr>
                </a:pPr>
              </a:p>
            </c:txPr>
            <c:dLblPos val="ctr"/>
            <c:showLegendKey val="0"/>
            <c:showVal val="1"/>
            <c:showCatName val="0"/>
            <c:showSerName val="0"/>
            <c:showPercent val="0"/>
            <c:showBubbleSize val="0"/>
            <c:showLeaderLines val="0"/>
          </c:dLbls>
          <c:cat>
            <c:multiLvlStrRef>
              <c:f>Sheet1!$A$2:$A$3</c:f>
              <c:multiLvlStrCache>
                <c:ptCount val="2"/>
                <c:lvl>
                  <c:pt idx="0">
                    <c:v>2008</c:v>
                  </c:pt>
                  <c:pt idx="1">
                    <c:v>2024</c:v>
                  </c:pt>
                </c:lvl>
              </c:multiLvlStrCache>
            </c:multiLvlStrRef>
          </c:cat>
          <c:val>
            <c:numRef>
              <c:f>Sheet1!$B$2:$B$3</c:f>
              <c:numCache>
                <c:formatCode>General</c:formatCode>
                <c:ptCount val="2"/>
                <c:pt idx="0">
                  <c:v>8.36</c:v>
                </c:pt>
                <c:pt idx="1">
                  <c:v>8.4</c:v>
                </c:pt>
              </c:numCache>
            </c:numRef>
          </c:val>
        </c:ser>
        <c:ser>
          <c:idx val="1"/>
          <c:order val="1"/>
          <c:tx>
            <c:strRef>
              <c:f>Sheet1!$C$1</c:f>
              <c:strCache>
                <c:ptCount val="1"/>
                <c:pt idx="0">
                  <c:v>Coal</c:v>
                </c:pt>
              </c:strCache>
            </c:strRef>
          </c:tx>
          <c:spPr>
            <a:solidFill>
              <a:srgbClr val="C28E2B"/>
            </a:solidFill>
            <a:effectLst/>
          </c:spPr>
          <c:invertIfNegative val="0"/>
          <c:dLbls>
            <c:numFmt formatCode="0.0" sourceLinked="0"/>
            <c:txPr>
              <a:bodyPr/>
              <a:lstStyle/>
              <a:p>
                <a:pPr>
                  <a:defRPr b="0" i="0" strike="noStrike" sz="1000" u="none">
                    <a:solidFill>
                      <a:srgbClr val="FFFFFF"/>
                    </a:solidFill>
                    <a:latin typeface="Arial"/>
                  </a:defRPr>
                </a:pPr>
              </a:p>
            </c:txPr>
            <c:dLblPos val="ctr"/>
            <c:showLegendKey val="0"/>
            <c:showVal val="1"/>
            <c:showCatName val="0"/>
            <c:showSerName val="0"/>
            <c:showPercent val="0"/>
            <c:showBubbleSize val="0"/>
            <c:showLeaderLines val="0"/>
          </c:dLbls>
          <c:cat>
            <c:multiLvlStrRef>
              <c:f>Sheet1!$A$2:$A$3</c:f>
              <c:multiLvlStrCache>
                <c:ptCount val="2"/>
                <c:lvl>
                  <c:pt idx="0">
                    <c:v>2008</c:v>
                  </c:pt>
                  <c:pt idx="1">
                    <c:v>2024</c:v>
                  </c:pt>
                </c:lvl>
              </c:multiLvlStrCache>
            </c:multiLvlStrRef>
          </c:cat>
          <c:val>
            <c:numRef>
              <c:f>Sheet1!$C$2:$C$3</c:f>
              <c:numCache>
                <c:formatCode>General</c:formatCode>
                <c:ptCount val="2"/>
                <c:pt idx="0">
                  <c:v>7.71</c:v>
                </c:pt>
                <c:pt idx="1">
                  <c:v>2.94</c:v>
                </c:pt>
              </c:numCache>
            </c:numRef>
          </c:val>
        </c:ser>
        <c:dLbls>
          <c:numFmt formatCode="0.0" sourceLinked="0"/>
          <c:txPr>
            <a:bodyPr/>
            <a:lstStyle/>
            <a:p>
              <a:pPr>
                <a:defRPr b="0" i="0" strike="noStrike" sz="1000" u="none">
                  <a:solidFill>
                    <a:srgbClr val="FFFFFF"/>
                  </a:solidFill>
                  <a:latin typeface="Arial"/>
                </a:defRPr>
              </a:pPr>
            </a:p>
          </c:txPr>
          <c:dLblPos val="ctr"/>
          <c:showLegendKey val="0"/>
          <c:showVal val="1"/>
          <c:showCatName val="0"/>
          <c:showSerName val="0"/>
          <c:showPercent val="0"/>
          <c:showBubbleSize val="0"/>
          <c:showLeaderLines val="0"/>
        </c:dLbls>
        <c:gapWidth val="60"/>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1C1C1C"/>
                </a:solidFill>
                <a:latin typeface="Arial"/>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000">
              <a:solidFill>
                <a:srgbClr val="1C1C1C"/>
              </a:solidFill>
              <a:latin typeface="Arial"/>
              <a:cs typeface="Arial"/>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chart" Target="/ppt/charts/chart1.xml"/><Relationship Id="rId1" Type="http://schemas.openxmlformats.org/officeDocument/2006/relationships/image" Target="../media/image-4-1.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chart" Target="/ppt/charts/chart2.xml"/><Relationship Id="rId1" Type="http://schemas.openxmlformats.org/officeDocument/2006/relationships/image" Target="../media/image-12-1.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22960" y="502920"/>
            <a:ext cx="2651760" cy="685800"/>
          </a:xfrm>
          <a:prstGeom prst="rect">
            <a:avLst/>
          </a:prstGeom>
        </p:spPr>
      </p:pic>
      <p:sp>
        <p:nvSpPr>
          <p:cNvPr id="3" name="Shape 0"/>
          <p:cNvSpPr/>
          <p:nvPr/>
        </p:nvSpPr>
        <p:spPr>
          <a:xfrm>
            <a:off x="0" y="1600200"/>
            <a:ext cx="12188952" cy="4709160"/>
          </a:xfrm>
          <a:prstGeom prst="rect">
            <a:avLst/>
          </a:prstGeom>
          <a:solidFill>
            <a:srgbClr val="0D3A1B"/>
          </a:solidFill>
          <a:ln w="12700">
            <a:solidFill>
              <a:srgbClr val="0D3A1B"/>
            </a:solidFill>
            <a:prstDash val="solid"/>
          </a:ln>
        </p:spPr>
      </p:sp>
      <p:sp>
        <p:nvSpPr>
          <p:cNvPr id="4" name="Shape 1"/>
          <p:cNvSpPr/>
          <p:nvPr/>
        </p:nvSpPr>
        <p:spPr>
          <a:xfrm>
            <a:off x="91440" y="1600200"/>
            <a:ext cx="7498080" cy="91440"/>
          </a:xfrm>
          <a:prstGeom prst="rect">
            <a:avLst/>
          </a:prstGeom>
          <a:solidFill>
            <a:srgbClr val="C28E2B"/>
          </a:solidFill>
          <a:ln w="12700">
            <a:solidFill>
              <a:srgbClr val="C28E2B"/>
            </a:solidFill>
            <a:prstDash val="solid"/>
          </a:ln>
        </p:spPr>
      </p:sp>
      <p:sp>
        <p:nvSpPr>
          <p:cNvPr id="5" name="Text 2"/>
          <p:cNvSpPr txBox="1"/>
          <p:nvPr/>
        </p:nvSpPr>
        <p:spPr>
          <a:xfrm>
            <a:off x="822960" y="2377440"/>
            <a:ext cx="9144000" cy="320040"/>
          </a:xfrm>
          <a:prstGeom prst="rect">
            <a:avLst/>
          </a:prstGeom>
          <a:noFill/>
          <a:ln/>
        </p:spPr>
        <p:txBody>
          <a:bodyPr wrap="square" lIns="0" tIns="0" rIns="0" bIns="0" rtlCol="0" anchor="ctr"/>
          <a:lstStyle/>
          <a:p>
            <a:pPr indent="0" marL="0">
              <a:buNone/>
            </a:pPr>
            <a:r>
              <a:rPr lang="en-US" sz="1100" b="1" spc="400" kern="0" dirty="0">
                <a:solidFill>
                  <a:srgbClr val="C28E2B"/>
                </a:solidFill>
                <a:latin typeface="Arial" pitchFamily="34" charset="0"/>
                <a:ea typeface="Arial" pitchFamily="34" charset="-122"/>
                <a:cs typeface="Arial" pitchFamily="34" charset="-120"/>
              </a:rPr>
              <a:t>WHITE PAPER · MERCHANDISE CARLOAD MARKET SHARE</a:t>
            </a:r>
            <a:endParaRPr lang="en-US" sz="1100" dirty="0"/>
          </a:p>
        </p:txBody>
      </p:sp>
      <p:sp>
        <p:nvSpPr>
          <p:cNvPr id="6" name="Text 3"/>
          <p:cNvSpPr txBox="1"/>
          <p:nvPr/>
        </p:nvSpPr>
        <p:spPr>
          <a:xfrm>
            <a:off x="822960" y="2788920"/>
            <a:ext cx="8686800" cy="1371600"/>
          </a:xfrm>
          <a:prstGeom prst="rect">
            <a:avLst/>
          </a:prstGeom>
          <a:noFill/>
          <a:ln/>
        </p:spPr>
        <p:txBody>
          <a:bodyPr wrap="square" lIns="0" tIns="0" rIns="0" bIns="0" rtlCol="0" anchor="t"/>
          <a:lstStyle/>
          <a:p>
            <a:pPr indent="0" marL="0">
              <a:buNone/>
            </a:pPr>
            <a:r>
              <a:rPr lang="en-US" sz="4400" b="1" dirty="0">
                <a:solidFill>
                  <a:srgbClr val="FFFFFF"/>
                </a:solidFill>
                <a:latin typeface="Arial" pitchFamily="34" charset="0"/>
                <a:ea typeface="Arial" pitchFamily="34" charset="-122"/>
                <a:cs typeface="Arial" pitchFamily="34" charset="-120"/>
              </a:rPr>
              <a:t>Capturing the Merchandise Carload Market</a:t>
            </a:r>
            <a:endParaRPr lang="en-US" sz="4400" dirty="0"/>
          </a:p>
        </p:txBody>
      </p:sp>
      <p:sp>
        <p:nvSpPr>
          <p:cNvPr id="7" name="Shape 4"/>
          <p:cNvSpPr/>
          <p:nvPr/>
        </p:nvSpPr>
        <p:spPr>
          <a:xfrm>
            <a:off x="822960" y="4343400"/>
            <a:ext cx="1097280" cy="36576"/>
          </a:xfrm>
          <a:prstGeom prst="rect">
            <a:avLst/>
          </a:prstGeom>
          <a:solidFill>
            <a:srgbClr val="C28E2B"/>
          </a:solidFill>
          <a:ln w="12700">
            <a:solidFill>
              <a:srgbClr val="C28E2B"/>
            </a:solidFill>
            <a:prstDash val="solid"/>
          </a:ln>
        </p:spPr>
      </p:sp>
      <p:sp>
        <p:nvSpPr>
          <p:cNvPr id="8" name="Text 5"/>
          <p:cNvSpPr txBox="1"/>
          <p:nvPr/>
        </p:nvSpPr>
        <p:spPr>
          <a:xfrm>
            <a:off x="822960" y="4572000"/>
            <a:ext cx="8412480" cy="822960"/>
          </a:xfrm>
          <a:prstGeom prst="rect">
            <a:avLst/>
          </a:prstGeom>
          <a:noFill/>
          <a:ln/>
        </p:spPr>
        <p:txBody>
          <a:bodyPr wrap="square" lIns="0" tIns="0" rIns="0" bIns="0" rtlCol="0" anchor="t"/>
          <a:lstStyle/>
          <a:p>
            <a:pPr indent="0" marL="0">
              <a:buNone/>
            </a:pPr>
            <a:r>
              <a:rPr lang="en-US" sz="1600" dirty="0">
                <a:solidFill>
                  <a:srgbClr val="E8E8E8"/>
                </a:solidFill>
                <a:latin typeface="Arial" pitchFamily="34" charset="0"/>
                <a:ea typeface="Arial" pitchFamily="34" charset="-122"/>
                <a:cs typeface="Arial" pitchFamily="34" charset="-120"/>
              </a:rPr>
              <a:t>How U.S. freight railroads can win a larger share of North American merchandise carload freight</a:t>
            </a:r>
            <a:endParaRPr lang="en-US" sz="1600" dirty="0"/>
          </a:p>
        </p:txBody>
      </p:sp>
      <p:sp>
        <p:nvSpPr>
          <p:cNvPr id="9" name="Text 6"/>
          <p:cNvSpPr txBox="1"/>
          <p:nvPr/>
        </p:nvSpPr>
        <p:spPr>
          <a:xfrm>
            <a:off x="822960" y="5577840"/>
            <a:ext cx="8229600" cy="320040"/>
          </a:xfrm>
          <a:prstGeom prst="rect">
            <a:avLst/>
          </a:prstGeom>
          <a:noFill/>
          <a:ln/>
        </p:spPr>
        <p:txBody>
          <a:bodyPr wrap="square" lIns="0" tIns="0" rIns="0" bIns="0" rtlCol="0" anchor="ctr"/>
          <a:lstStyle/>
          <a:p>
            <a:pPr indent="0" marL="0">
              <a:buNone/>
            </a:pPr>
            <a:r>
              <a:rPr lang="en-US" sz="1100" i="1" dirty="0">
                <a:solidFill>
                  <a:srgbClr val="BFC7C1"/>
                </a:solidFill>
                <a:latin typeface="Arial" pitchFamily="34" charset="0"/>
                <a:ea typeface="Arial" pitchFamily="34" charset="-122"/>
                <a:cs typeface="Arial" pitchFamily="34" charset="-120"/>
              </a:rPr>
              <a:t>Merchandise carload only. Coal and intermodal are excluded.</a:t>
            </a:r>
            <a:endParaRPr lang="en-US" sz="1100" dirty="0"/>
          </a:p>
        </p:txBody>
      </p:sp>
      <p:sp>
        <p:nvSpPr>
          <p:cNvPr id="10" name="Shape 7"/>
          <p:cNvSpPr/>
          <p:nvPr/>
        </p:nvSpPr>
        <p:spPr>
          <a:xfrm>
            <a:off x="0" y="6309360"/>
            <a:ext cx="12188952" cy="548640"/>
          </a:xfrm>
          <a:prstGeom prst="rect">
            <a:avLst/>
          </a:prstGeom>
          <a:solidFill>
            <a:srgbClr val="1F2A24"/>
          </a:solidFill>
          <a:ln w="12700">
            <a:solidFill>
              <a:srgbClr val="1F2A24"/>
            </a:solidFill>
            <a:prstDash val="solid"/>
          </a:ln>
        </p:spPr>
      </p:sp>
      <p:sp>
        <p:nvSpPr>
          <p:cNvPr id="11" name="Text 8"/>
          <p:cNvSpPr txBox="1"/>
          <p:nvPr/>
        </p:nvSpPr>
        <p:spPr>
          <a:xfrm>
            <a:off x="822960" y="6446520"/>
            <a:ext cx="3657600" cy="274320"/>
          </a:xfrm>
          <a:prstGeom prst="rect">
            <a:avLst/>
          </a:prstGeom>
          <a:noFill/>
          <a:ln/>
        </p:spPr>
        <p:txBody>
          <a:bodyPr wrap="square" lIns="0" tIns="0" rIns="0" bIns="0" rtlCol="0" anchor="ctr"/>
          <a:lstStyle/>
          <a:p>
            <a:pPr indent="0" marL="0">
              <a:buNone/>
            </a:pPr>
            <a:r>
              <a:rPr lang="en-US" sz="900" b="1" spc="300" kern="0" dirty="0">
                <a:solidFill>
                  <a:srgbClr val="C28E2B"/>
                </a:solidFill>
                <a:latin typeface="Arial" pitchFamily="34" charset="0"/>
                <a:ea typeface="Arial" pitchFamily="34" charset="-122"/>
                <a:cs typeface="Arial" pitchFamily="34" charset="-120"/>
              </a:rPr>
              <a:t>SEPTEMBER 2026</a:t>
            </a:r>
            <a:endParaRPr lang="en-US" sz="900" dirty="0"/>
          </a:p>
        </p:txBody>
      </p:sp>
      <p:sp>
        <p:nvSpPr>
          <p:cNvPr id="12" name="Text 9"/>
          <p:cNvSpPr txBox="1"/>
          <p:nvPr/>
        </p:nvSpPr>
        <p:spPr>
          <a:xfrm>
            <a:off x="7708392" y="6446520"/>
            <a:ext cx="3657600" cy="274320"/>
          </a:xfrm>
          <a:prstGeom prst="rect">
            <a:avLst/>
          </a:prstGeom>
          <a:noFill/>
          <a:ln/>
        </p:spPr>
        <p:txBody>
          <a:bodyPr wrap="square" lIns="0" tIns="0" rIns="0" bIns="0" rtlCol="0" anchor="ctr"/>
          <a:lstStyle/>
          <a:p>
            <a:pPr algn="r" indent="0" marL="0">
              <a:buNone/>
            </a:pPr>
            <a:r>
              <a:rPr lang="en-US" sz="900" b="1" spc="300" kern="0" dirty="0">
                <a:solidFill>
                  <a:srgbClr val="C28E2B"/>
                </a:solidFill>
                <a:latin typeface="Arial" pitchFamily="34" charset="0"/>
                <a:ea typeface="Arial" pitchFamily="34" charset="-122"/>
                <a:cs typeface="Arial" pitchFamily="34" charset="-120"/>
              </a:rPr>
              <a:t>RAIL-INDUSTRIAL.COM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SUMMARY</a:t>
            </a:r>
            <a:endParaRPr lang="en-US" sz="1000" dirty="0"/>
          </a:p>
        </p:txBody>
      </p:sp>
      <p:pic>
        <p:nvPicPr>
          <p:cNvPr id="3"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4" name="Text 1"/>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5" name="Text 2"/>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2</a:t>
            </a:r>
            <a:endParaRPr lang="en-US" sz="1000" dirty="0"/>
          </a:p>
        </p:txBody>
      </p:sp>
      <p:sp>
        <p:nvSpPr>
          <p:cNvPr id="6" name="Text 3"/>
          <p:cNvSpPr txBox="1"/>
          <p:nvPr/>
        </p:nvSpPr>
        <p:spPr>
          <a:xfrm>
            <a:off x="548640" y="777240"/>
            <a:ext cx="11091672" cy="1371600"/>
          </a:xfrm>
          <a:prstGeom prst="rect">
            <a:avLst/>
          </a:prstGeom>
          <a:noFill/>
          <a:ln/>
        </p:spPr>
        <p:txBody>
          <a:bodyPr wrap="square" lIns="0" tIns="0" rIns="0" bIns="0" rtlCol="0" anchor="t"/>
          <a:lstStyle/>
          <a:p>
            <a:pPr indent="0" marL="0">
              <a:buNone/>
            </a:pPr>
            <a:r>
              <a:rPr lang="en-US" sz="2000" dirty="0">
                <a:solidFill>
                  <a:srgbClr val="0D3A1B"/>
                </a:solidFill>
                <a:latin typeface="Arial" pitchFamily="34" charset="0"/>
                <a:ea typeface="Arial" pitchFamily="34" charset="-122"/>
                <a:cs typeface="Arial" pitchFamily="34" charset="-120"/>
              </a:rPr>
              <a:t>Merchandise carload volume has not grown since 2008. Truck tonnage has. The freight is still available to rail, but recovering it depends on shortlines and terminals doing the local work and on the Class Is supporting them commercially and operationally.</a:t>
            </a:r>
            <a:endParaRPr lang="en-US" sz="2000" dirty="0"/>
          </a:p>
        </p:txBody>
      </p:sp>
      <p:sp>
        <p:nvSpPr>
          <p:cNvPr id="7" name="Shape 4"/>
          <p:cNvSpPr/>
          <p:nvPr/>
        </p:nvSpPr>
        <p:spPr>
          <a:xfrm>
            <a:off x="548640" y="2468880"/>
            <a:ext cx="3453384" cy="2743200"/>
          </a:xfrm>
          <a:prstGeom prst="rect">
            <a:avLst/>
          </a:prstGeom>
          <a:solidFill>
            <a:srgbClr val="F5EBD2"/>
          </a:solidFill>
          <a:ln w="12700">
            <a:solidFill>
              <a:srgbClr val="F5EBD2"/>
            </a:solidFill>
            <a:prstDash val="solid"/>
          </a:ln>
        </p:spPr>
      </p:sp>
      <p:sp>
        <p:nvSpPr>
          <p:cNvPr id="8" name="Text 5"/>
          <p:cNvSpPr txBox="1"/>
          <p:nvPr/>
        </p:nvSpPr>
        <p:spPr>
          <a:xfrm>
            <a:off x="777240" y="2651760"/>
            <a:ext cx="2996184" cy="731520"/>
          </a:xfrm>
          <a:prstGeom prst="rect">
            <a:avLst/>
          </a:prstGeom>
          <a:noFill/>
          <a:ln/>
        </p:spPr>
        <p:txBody>
          <a:bodyPr wrap="square" lIns="0" tIns="0" rIns="0" bIns="0" rtlCol="0" anchor="t"/>
          <a:lstStyle/>
          <a:p>
            <a:pPr indent="0" marL="0">
              <a:buNone/>
            </a:pPr>
            <a:r>
              <a:rPr lang="en-US" sz="4400" b="1" dirty="0">
                <a:solidFill>
                  <a:srgbClr val="0D3A1B"/>
                </a:solidFill>
                <a:latin typeface="Arial" pitchFamily="34" charset="0"/>
                <a:ea typeface="Arial" pitchFamily="34" charset="-122"/>
                <a:cs typeface="Arial" pitchFamily="34" charset="-120"/>
              </a:rPr>
              <a:t>−29%</a:t>
            </a:r>
            <a:endParaRPr lang="en-US" sz="4400" dirty="0"/>
          </a:p>
        </p:txBody>
      </p:sp>
      <p:sp>
        <p:nvSpPr>
          <p:cNvPr id="9" name="Text 6"/>
          <p:cNvSpPr txBox="1"/>
          <p:nvPr/>
        </p:nvSpPr>
        <p:spPr>
          <a:xfrm>
            <a:off x="777240" y="3383280"/>
            <a:ext cx="2996184" cy="411480"/>
          </a:xfrm>
          <a:prstGeom prst="rect">
            <a:avLst/>
          </a:prstGeom>
          <a:noFill/>
          <a:ln/>
        </p:spPr>
        <p:txBody>
          <a:bodyPr wrap="square" lIns="0" tIns="0" rIns="0" bIns="0" rtlCol="0" anchor="t"/>
          <a:lstStyle/>
          <a:p>
            <a:pPr indent="0" marL="0">
              <a:buNone/>
            </a:pPr>
            <a:r>
              <a:rPr lang="en-US" sz="1100" b="1" dirty="0">
                <a:solidFill>
                  <a:srgbClr val="C28E2B"/>
                </a:solidFill>
                <a:latin typeface="Arial" pitchFamily="34" charset="0"/>
                <a:ea typeface="Arial" pitchFamily="34" charset="-122"/>
                <a:cs typeface="Arial" pitchFamily="34" charset="-120"/>
              </a:rPr>
              <a:t>TOTAL RAIL CARLOADS, 2000–2025</a:t>
            </a:r>
            <a:endParaRPr lang="en-US" sz="1100" dirty="0"/>
          </a:p>
        </p:txBody>
      </p:sp>
      <p:sp>
        <p:nvSpPr>
          <p:cNvPr id="10" name="Text 7"/>
          <p:cNvSpPr txBox="1"/>
          <p:nvPr/>
        </p:nvSpPr>
        <p:spPr>
          <a:xfrm>
            <a:off x="777240" y="3794760"/>
            <a:ext cx="2996184" cy="1234440"/>
          </a:xfrm>
          <a:prstGeom prst="rect">
            <a:avLst/>
          </a:prstGeom>
          <a:noFill/>
          <a:ln/>
        </p:spPr>
        <p:txBody>
          <a:bodyPr wrap="square" lIns="0" tIns="0" rIns="0" bIns="0" rtlCol="0" anchor="t"/>
          <a:lstStyle/>
          <a:p>
            <a:pPr indent="0" marL="0">
              <a:buNone/>
            </a:pPr>
            <a:r>
              <a:rPr lang="en-US" sz="1100" dirty="0">
                <a:solidFill>
                  <a:srgbClr val="1C1C1C"/>
                </a:solidFill>
                <a:latin typeface="Arial" pitchFamily="34" charset="0"/>
                <a:ea typeface="Arial" pitchFamily="34" charset="-122"/>
                <a:cs typeface="Arial" pitchFamily="34" charset="-120"/>
              </a:rPr>
              <a:t>Including coal. From 16.2 million to 11.6 million on AAR's weekly-reporting basis.</a:t>
            </a:r>
            <a:endParaRPr lang="en-US" sz="1100" dirty="0"/>
          </a:p>
        </p:txBody>
      </p:sp>
      <p:sp>
        <p:nvSpPr>
          <p:cNvPr id="11" name="Shape 8"/>
          <p:cNvSpPr/>
          <p:nvPr/>
        </p:nvSpPr>
        <p:spPr>
          <a:xfrm>
            <a:off x="4367784" y="2468880"/>
            <a:ext cx="3453384" cy="2743200"/>
          </a:xfrm>
          <a:prstGeom prst="rect">
            <a:avLst/>
          </a:prstGeom>
          <a:solidFill>
            <a:srgbClr val="F5EBD2"/>
          </a:solidFill>
          <a:ln w="12700">
            <a:solidFill>
              <a:srgbClr val="F5EBD2"/>
            </a:solidFill>
            <a:prstDash val="solid"/>
          </a:ln>
        </p:spPr>
      </p:sp>
      <p:sp>
        <p:nvSpPr>
          <p:cNvPr id="12" name="Text 9"/>
          <p:cNvSpPr txBox="1"/>
          <p:nvPr/>
        </p:nvSpPr>
        <p:spPr>
          <a:xfrm>
            <a:off x="4596384" y="2651760"/>
            <a:ext cx="2996184" cy="731520"/>
          </a:xfrm>
          <a:prstGeom prst="rect">
            <a:avLst/>
          </a:prstGeom>
          <a:noFill/>
          <a:ln/>
        </p:spPr>
        <p:txBody>
          <a:bodyPr wrap="square" lIns="0" tIns="0" rIns="0" bIns="0" rtlCol="0" anchor="t"/>
          <a:lstStyle/>
          <a:p>
            <a:pPr indent="0" marL="0">
              <a:buNone/>
            </a:pPr>
            <a:r>
              <a:rPr lang="en-US" sz="4400" b="1" dirty="0">
                <a:solidFill>
                  <a:srgbClr val="0D3A1B"/>
                </a:solidFill>
                <a:latin typeface="Arial" pitchFamily="34" charset="0"/>
                <a:ea typeface="Arial" pitchFamily="34" charset="-122"/>
                <a:cs typeface="Arial" pitchFamily="34" charset="-120"/>
              </a:rPr>
              <a:t>+52%</a:t>
            </a:r>
            <a:endParaRPr lang="en-US" sz="4400" dirty="0"/>
          </a:p>
        </p:txBody>
      </p:sp>
      <p:sp>
        <p:nvSpPr>
          <p:cNvPr id="13" name="Text 10"/>
          <p:cNvSpPr txBox="1"/>
          <p:nvPr/>
        </p:nvSpPr>
        <p:spPr>
          <a:xfrm>
            <a:off x="4596384" y="3383280"/>
            <a:ext cx="2996184" cy="411480"/>
          </a:xfrm>
          <a:prstGeom prst="rect">
            <a:avLst/>
          </a:prstGeom>
          <a:noFill/>
          <a:ln/>
        </p:spPr>
        <p:txBody>
          <a:bodyPr wrap="square" lIns="0" tIns="0" rIns="0" bIns="0" rtlCol="0" anchor="t"/>
          <a:lstStyle/>
          <a:p>
            <a:pPr indent="0" marL="0">
              <a:buNone/>
            </a:pPr>
            <a:r>
              <a:rPr lang="en-US" sz="1100" b="1" dirty="0">
                <a:solidFill>
                  <a:srgbClr val="C28E2B"/>
                </a:solidFill>
                <a:latin typeface="Arial" pitchFamily="34" charset="0"/>
                <a:ea typeface="Arial" pitchFamily="34" charset="-122"/>
                <a:cs typeface="Arial" pitchFamily="34" charset="-120"/>
              </a:rPr>
              <a:t>U.S. TRUCK TONNAGE, 2000–2025</a:t>
            </a:r>
            <a:endParaRPr lang="en-US" sz="1100" dirty="0"/>
          </a:p>
        </p:txBody>
      </p:sp>
      <p:sp>
        <p:nvSpPr>
          <p:cNvPr id="14" name="Text 11"/>
          <p:cNvSpPr txBox="1"/>
          <p:nvPr/>
        </p:nvSpPr>
        <p:spPr>
          <a:xfrm>
            <a:off x="4596384" y="3794760"/>
            <a:ext cx="2996184" cy="1234440"/>
          </a:xfrm>
          <a:prstGeom prst="rect">
            <a:avLst/>
          </a:prstGeom>
          <a:noFill/>
          <a:ln/>
        </p:spPr>
        <p:txBody>
          <a:bodyPr wrap="square" lIns="0" tIns="0" rIns="0" bIns="0" rtlCol="0" anchor="t"/>
          <a:lstStyle/>
          <a:p>
            <a:pPr indent="0" marL="0">
              <a:buNone/>
            </a:pPr>
            <a:r>
              <a:rPr lang="en-US" sz="1100" dirty="0">
                <a:solidFill>
                  <a:srgbClr val="1C1C1C"/>
                </a:solidFill>
                <a:latin typeface="Arial" pitchFamily="34" charset="0"/>
                <a:ea typeface="Arial" pitchFamily="34" charset="-122"/>
                <a:cs typeface="Arial" pitchFamily="34" charset="-120"/>
              </a:rPr>
              <a:t>Truck tonnage recovered from every downturn; 2019 remains its peak.</a:t>
            </a:r>
            <a:endParaRPr lang="en-US" sz="1100" dirty="0"/>
          </a:p>
        </p:txBody>
      </p:sp>
      <p:sp>
        <p:nvSpPr>
          <p:cNvPr id="15" name="Shape 12"/>
          <p:cNvSpPr/>
          <p:nvPr/>
        </p:nvSpPr>
        <p:spPr>
          <a:xfrm>
            <a:off x="8186928" y="2468880"/>
            <a:ext cx="3453384" cy="2743200"/>
          </a:xfrm>
          <a:prstGeom prst="rect">
            <a:avLst/>
          </a:prstGeom>
          <a:solidFill>
            <a:srgbClr val="F5EBD2"/>
          </a:solidFill>
          <a:ln w="12700">
            <a:solidFill>
              <a:srgbClr val="F5EBD2"/>
            </a:solidFill>
            <a:prstDash val="solid"/>
          </a:ln>
        </p:spPr>
      </p:sp>
      <p:sp>
        <p:nvSpPr>
          <p:cNvPr id="16" name="Text 13"/>
          <p:cNvSpPr txBox="1"/>
          <p:nvPr/>
        </p:nvSpPr>
        <p:spPr>
          <a:xfrm>
            <a:off x="8415528" y="2651760"/>
            <a:ext cx="2996184" cy="731520"/>
          </a:xfrm>
          <a:prstGeom prst="rect">
            <a:avLst/>
          </a:prstGeom>
          <a:noFill/>
          <a:ln/>
        </p:spPr>
        <p:txBody>
          <a:bodyPr wrap="square" lIns="0" tIns="0" rIns="0" bIns="0" rtlCol="0" anchor="t"/>
          <a:lstStyle/>
          <a:p>
            <a:pPr indent="0" marL="0">
              <a:buNone/>
            </a:pPr>
            <a:r>
              <a:rPr lang="en-US" sz="4400" b="1" dirty="0">
                <a:solidFill>
                  <a:srgbClr val="0D3A1B"/>
                </a:solidFill>
                <a:latin typeface="Arial" pitchFamily="34" charset="0"/>
                <a:ea typeface="Arial" pitchFamily="34" charset="-122"/>
                <a:cs typeface="Arial" pitchFamily="34" charset="-120"/>
              </a:rPr>
              <a:t>Flat</a:t>
            </a:r>
            <a:endParaRPr lang="en-US" sz="4400" dirty="0"/>
          </a:p>
        </p:txBody>
      </p:sp>
      <p:sp>
        <p:nvSpPr>
          <p:cNvPr id="17" name="Text 14"/>
          <p:cNvSpPr txBox="1"/>
          <p:nvPr/>
        </p:nvSpPr>
        <p:spPr>
          <a:xfrm>
            <a:off x="8415528" y="3383280"/>
            <a:ext cx="2996184" cy="411480"/>
          </a:xfrm>
          <a:prstGeom prst="rect">
            <a:avLst/>
          </a:prstGeom>
          <a:noFill/>
          <a:ln/>
        </p:spPr>
        <p:txBody>
          <a:bodyPr wrap="square" lIns="0" tIns="0" rIns="0" bIns="0" rtlCol="0" anchor="t"/>
          <a:lstStyle/>
          <a:p>
            <a:pPr indent="0" marL="0">
              <a:buNone/>
            </a:pPr>
            <a:r>
              <a:rPr lang="en-US" sz="1100" b="1" dirty="0">
                <a:solidFill>
                  <a:srgbClr val="C28E2B"/>
                </a:solidFill>
                <a:latin typeface="Arial" pitchFamily="34" charset="0"/>
                <a:ea typeface="Arial" pitchFamily="34" charset="-122"/>
                <a:cs typeface="Arial" pitchFamily="34" charset="-120"/>
              </a:rPr>
              <a:t>MERCHANDISE (NON-COAL) CARLOADS</a:t>
            </a:r>
            <a:endParaRPr lang="en-US" sz="1100" dirty="0"/>
          </a:p>
        </p:txBody>
      </p:sp>
      <p:sp>
        <p:nvSpPr>
          <p:cNvPr id="18" name="Text 15"/>
          <p:cNvSpPr txBox="1"/>
          <p:nvPr/>
        </p:nvSpPr>
        <p:spPr>
          <a:xfrm>
            <a:off x="8415528" y="3794760"/>
            <a:ext cx="2996184" cy="1234440"/>
          </a:xfrm>
          <a:prstGeom prst="rect">
            <a:avLst/>
          </a:prstGeom>
          <a:noFill/>
          <a:ln/>
        </p:spPr>
        <p:txBody>
          <a:bodyPr wrap="square" lIns="0" tIns="0" rIns="0" bIns="0" rtlCol="0" anchor="t"/>
          <a:lstStyle/>
          <a:p>
            <a:pPr indent="0" marL="0">
              <a:buNone/>
            </a:pPr>
            <a:r>
              <a:rPr lang="en-US" sz="1100" dirty="0">
                <a:solidFill>
                  <a:srgbClr val="1C1C1C"/>
                </a:solidFill>
                <a:latin typeface="Arial" pitchFamily="34" charset="0"/>
                <a:ea typeface="Arial" pitchFamily="34" charset="-122"/>
                <a:cs typeface="Arial" pitchFamily="34" charset="-120"/>
              </a:rPr>
              <a:t>About 8.4 million in 2024, no growth since 2008, while truck tonnage grew about a third.</a:t>
            </a:r>
            <a:endParaRPr lang="en-US" sz="1100" dirty="0"/>
          </a:p>
        </p:txBody>
      </p:sp>
      <p:sp>
        <p:nvSpPr>
          <p:cNvPr id="19" name="Text 16"/>
          <p:cNvSpPr txBox="1"/>
          <p:nvPr/>
        </p:nvSpPr>
        <p:spPr>
          <a:xfrm>
            <a:off x="548640" y="548640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Sources: BTS carload and truck tonnage series via FRED; AAR coal originations. Coal is excluded from the merchandise figure.</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STRUCTURE</a:t>
            </a:r>
            <a:endParaRPr lang="en-US" sz="1000" dirty="0"/>
          </a:p>
        </p:txBody>
      </p:sp>
      <p:sp>
        <p:nvSpPr>
          <p:cNvPr id="3" name="Text 1"/>
          <p:cNvSpPr txBox="1"/>
          <p:nvPr/>
        </p:nvSpPr>
        <p:spPr>
          <a:xfrm>
            <a:off x="548640" y="658368"/>
            <a:ext cx="9628632" cy="640080"/>
          </a:xfrm>
          <a:prstGeom prst="rect">
            <a:avLst/>
          </a:prstGeom>
          <a:noFill/>
          <a:ln/>
        </p:spPr>
        <p:txBody>
          <a:bodyPr wrap="square" lIns="0" tIns="0" rIns="0" bIns="0" rtlCol="0" anchor="t"/>
          <a:lstStyle/>
          <a:p>
            <a:pPr indent="0" marL="0">
              <a:buNone/>
            </a:pPr>
            <a:r>
              <a:rPr lang="en-US" sz="2600" b="1" dirty="0">
                <a:solidFill>
                  <a:srgbClr val="0D3A1B"/>
                </a:solidFill>
                <a:latin typeface="Arial" pitchFamily="34" charset="0"/>
                <a:ea typeface="Arial" pitchFamily="34" charset="-122"/>
                <a:cs typeface="Arial" pitchFamily="34" charset="-120"/>
              </a:rPr>
              <a:t>Why the loss is structural</a:t>
            </a:r>
            <a:endParaRPr lang="en-US" sz="2600" dirty="0"/>
          </a:p>
        </p:txBody>
      </p:sp>
      <p:pic>
        <p:nvPicPr>
          <p:cNvPr id="4"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5" name="Text 2"/>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6" name="Text 3"/>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3</a:t>
            </a:r>
            <a:endParaRPr lang="en-US" sz="1000" dirty="0"/>
          </a:p>
        </p:txBody>
      </p:sp>
      <p:sp>
        <p:nvSpPr>
          <p:cNvPr id="7" name="Shape 4"/>
          <p:cNvSpPr/>
          <p:nvPr/>
        </p:nvSpPr>
        <p:spPr>
          <a:xfrm>
            <a:off x="548640" y="1463040"/>
            <a:ext cx="3453384" cy="2331720"/>
          </a:xfrm>
          <a:prstGeom prst="rect">
            <a:avLst/>
          </a:prstGeom>
          <a:solidFill>
            <a:srgbClr val="F5EBD2"/>
          </a:solidFill>
          <a:ln w="12700">
            <a:solidFill>
              <a:srgbClr val="F5EBD2"/>
            </a:solidFill>
            <a:prstDash val="solid"/>
          </a:ln>
        </p:spPr>
      </p:sp>
      <p:sp>
        <p:nvSpPr>
          <p:cNvPr id="8" name="Text 5"/>
          <p:cNvSpPr txBox="1"/>
          <p:nvPr/>
        </p:nvSpPr>
        <p:spPr>
          <a:xfrm>
            <a:off x="777240" y="1645920"/>
            <a:ext cx="2996184" cy="320040"/>
          </a:xfrm>
          <a:prstGeom prst="rect">
            <a:avLst/>
          </a:prstGeom>
          <a:noFill/>
          <a:ln/>
        </p:spPr>
        <p:txBody>
          <a:bodyPr wrap="square" lIns="0" tIns="0" rIns="0" bIns="0" rtlCol="0" anchor="ctr"/>
          <a:lstStyle/>
          <a:p>
            <a:pPr indent="0" marL="0">
              <a:buNone/>
            </a:pPr>
            <a:r>
              <a:rPr lang="en-US" sz="1200" b="1" spc="200" kern="0" dirty="0">
                <a:solidFill>
                  <a:srgbClr val="C28E2B"/>
                </a:solidFill>
                <a:latin typeface="Arial" pitchFamily="34" charset="0"/>
                <a:ea typeface="Arial" pitchFamily="34" charset="-122"/>
                <a:cs typeface="Arial" pitchFamily="34" charset="-120"/>
              </a:rPr>
              <a:t>RAIL</a:t>
            </a:r>
            <a:endParaRPr lang="en-US" sz="1200" dirty="0"/>
          </a:p>
        </p:txBody>
      </p:sp>
      <p:sp>
        <p:nvSpPr>
          <p:cNvPr id="9" name="Text 6"/>
          <p:cNvSpPr txBox="1"/>
          <p:nvPr/>
        </p:nvSpPr>
        <p:spPr>
          <a:xfrm>
            <a:off x="777240" y="2057400"/>
            <a:ext cx="2996184" cy="1554480"/>
          </a:xfrm>
          <a:prstGeom prst="rect">
            <a:avLst/>
          </a:prstGeom>
          <a:noFill/>
          <a:ln/>
        </p:spPr>
        <p:txBody>
          <a:bodyPr wrap="square" lIns="0" tIns="0" rIns="0" bIns="0" rtlCol="0" anchor="t"/>
          <a:lstStyle/>
          <a:p>
            <a:pPr indent="0" marL="0">
              <a:buNone/>
            </a:pPr>
            <a:r>
              <a:rPr lang="en-US" sz="1300" dirty="0">
                <a:solidFill>
                  <a:srgbClr val="1C1C1C"/>
                </a:solidFill>
                <a:latin typeface="Arial" pitchFamily="34" charset="0"/>
                <a:ea typeface="Arial" pitchFamily="34" charset="-122"/>
                <a:cs typeface="Arial" pitchFamily="34" charset="-120"/>
              </a:rPr>
              <a:t>Private fixed infrastructure. Cost per car falls as trains get longer. Average train weight rose from 2,923 tons in 2000 to 3,948 in 2023 (AAR).</a:t>
            </a:r>
            <a:endParaRPr lang="en-US" sz="1300" dirty="0"/>
          </a:p>
        </p:txBody>
      </p:sp>
      <p:sp>
        <p:nvSpPr>
          <p:cNvPr id="10" name="Shape 7"/>
          <p:cNvSpPr/>
          <p:nvPr/>
        </p:nvSpPr>
        <p:spPr>
          <a:xfrm>
            <a:off x="4367784" y="1463040"/>
            <a:ext cx="3453384" cy="2331720"/>
          </a:xfrm>
          <a:prstGeom prst="rect">
            <a:avLst/>
          </a:prstGeom>
          <a:solidFill>
            <a:srgbClr val="F5EBD2"/>
          </a:solidFill>
          <a:ln w="12700">
            <a:solidFill>
              <a:srgbClr val="F5EBD2"/>
            </a:solidFill>
            <a:prstDash val="solid"/>
          </a:ln>
        </p:spPr>
      </p:sp>
      <p:sp>
        <p:nvSpPr>
          <p:cNvPr id="11" name="Text 8"/>
          <p:cNvSpPr txBox="1"/>
          <p:nvPr/>
        </p:nvSpPr>
        <p:spPr>
          <a:xfrm>
            <a:off x="4596384" y="1645920"/>
            <a:ext cx="2996184" cy="320040"/>
          </a:xfrm>
          <a:prstGeom prst="rect">
            <a:avLst/>
          </a:prstGeom>
          <a:noFill/>
          <a:ln/>
        </p:spPr>
        <p:txBody>
          <a:bodyPr wrap="square" lIns="0" tIns="0" rIns="0" bIns="0" rtlCol="0" anchor="ctr"/>
          <a:lstStyle/>
          <a:p>
            <a:pPr indent="0" marL="0">
              <a:buNone/>
            </a:pPr>
            <a:r>
              <a:rPr lang="en-US" sz="1200" b="1" spc="200" kern="0" dirty="0">
                <a:solidFill>
                  <a:srgbClr val="C28E2B"/>
                </a:solidFill>
                <a:latin typeface="Arial" pitchFamily="34" charset="0"/>
                <a:ea typeface="Arial" pitchFamily="34" charset="-122"/>
                <a:cs typeface="Arial" pitchFamily="34" charset="-120"/>
              </a:rPr>
              <a:t>TRUCK</a:t>
            </a:r>
            <a:endParaRPr lang="en-US" sz="1200" dirty="0"/>
          </a:p>
        </p:txBody>
      </p:sp>
      <p:sp>
        <p:nvSpPr>
          <p:cNvPr id="12" name="Text 9"/>
          <p:cNvSpPr txBox="1"/>
          <p:nvPr/>
        </p:nvSpPr>
        <p:spPr>
          <a:xfrm>
            <a:off x="4596384" y="2057400"/>
            <a:ext cx="2996184" cy="1554480"/>
          </a:xfrm>
          <a:prstGeom prst="rect">
            <a:avLst/>
          </a:prstGeom>
          <a:noFill/>
          <a:ln/>
        </p:spPr>
        <p:txBody>
          <a:bodyPr wrap="square" lIns="0" tIns="0" rIns="0" bIns="0" rtlCol="0" anchor="t"/>
          <a:lstStyle/>
          <a:p>
            <a:pPr indent="0" marL="0">
              <a:buNone/>
            </a:pPr>
            <a:r>
              <a:rPr lang="en-US" sz="1300" dirty="0">
                <a:solidFill>
                  <a:srgbClr val="1C1C1C"/>
                </a:solidFill>
                <a:latin typeface="Arial" pitchFamily="34" charset="0"/>
                <a:ea typeface="Arial" pitchFamily="34" charset="-122"/>
                <a:cs typeface="Arial" pitchFamily="34" charset="-120"/>
              </a:rPr>
              <a:t>Public roads. Capacity added one truck at a time. Cost per load is about the same for a customer shipping three loads a year or three thousand.</a:t>
            </a:r>
            <a:endParaRPr lang="en-US" sz="1300" dirty="0"/>
          </a:p>
        </p:txBody>
      </p:sp>
      <p:sp>
        <p:nvSpPr>
          <p:cNvPr id="13" name="Shape 10"/>
          <p:cNvSpPr/>
          <p:nvPr/>
        </p:nvSpPr>
        <p:spPr>
          <a:xfrm>
            <a:off x="8186928" y="1463040"/>
            <a:ext cx="3453384" cy="2331720"/>
          </a:xfrm>
          <a:prstGeom prst="rect">
            <a:avLst/>
          </a:prstGeom>
          <a:solidFill>
            <a:srgbClr val="F5EBD2"/>
          </a:solidFill>
          <a:ln w="12700">
            <a:solidFill>
              <a:srgbClr val="F5EBD2"/>
            </a:solidFill>
            <a:prstDash val="solid"/>
          </a:ln>
        </p:spPr>
      </p:sp>
      <p:sp>
        <p:nvSpPr>
          <p:cNvPr id="14" name="Text 11"/>
          <p:cNvSpPr txBox="1"/>
          <p:nvPr/>
        </p:nvSpPr>
        <p:spPr>
          <a:xfrm>
            <a:off x="8415528" y="1645920"/>
            <a:ext cx="2996184" cy="320040"/>
          </a:xfrm>
          <a:prstGeom prst="rect">
            <a:avLst/>
          </a:prstGeom>
          <a:noFill/>
          <a:ln/>
        </p:spPr>
        <p:txBody>
          <a:bodyPr wrap="square" lIns="0" tIns="0" rIns="0" bIns="0" rtlCol="0" anchor="ctr"/>
          <a:lstStyle/>
          <a:p>
            <a:pPr indent="0" marL="0">
              <a:buNone/>
            </a:pPr>
            <a:r>
              <a:rPr lang="en-US" sz="1200" b="1" spc="200" kern="0" dirty="0">
                <a:solidFill>
                  <a:srgbClr val="C28E2B"/>
                </a:solidFill>
                <a:latin typeface="Arial" pitchFamily="34" charset="0"/>
                <a:ea typeface="Arial" pitchFamily="34" charset="-122"/>
                <a:cs typeface="Arial" pitchFamily="34" charset="-120"/>
              </a:rPr>
              <a:t>THE MARKET</a:t>
            </a:r>
            <a:endParaRPr lang="en-US" sz="1200" dirty="0"/>
          </a:p>
        </p:txBody>
      </p:sp>
      <p:sp>
        <p:nvSpPr>
          <p:cNvPr id="15" name="Text 12"/>
          <p:cNvSpPr txBox="1"/>
          <p:nvPr/>
        </p:nvSpPr>
        <p:spPr>
          <a:xfrm>
            <a:off x="8415528" y="2057400"/>
            <a:ext cx="2996184" cy="1554480"/>
          </a:xfrm>
          <a:prstGeom prst="rect">
            <a:avLst/>
          </a:prstGeom>
          <a:noFill/>
          <a:ln/>
        </p:spPr>
        <p:txBody>
          <a:bodyPr wrap="square" lIns="0" tIns="0" rIns="0" bIns="0" rtlCol="0" anchor="t"/>
          <a:lstStyle/>
          <a:p>
            <a:pPr indent="0" marL="0">
              <a:buNone/>
            </a:pPr>
            <a:r>
              <a:rPr lang="en-US" sz="1300" dirty="0">
                <a:solidFill>
                  <a:srgbClr val="1C1C1C"/>
                </a:solidFill>
                <a:latin typeface="Arial" pitchFamily="34" charset="0"/>
                <a:ea typeface="Arial" pitchFamily="34" charset="-122"/>
                <a:cs typeface="Arial" pitchFamily="34" charset="-120"/>
              </a:rPr>
              <a:t>74% of tonnage moves under 250 miles (BTS, 2024). Distribution networks are located for highway access. Coal, the last large train-sized flow, is in long-term decline.</a:t>
            </a:r>
            <a:endParaRPr lang="en-US" sz="1300" dirty="0"/>
          </a:p>
        </p:txBody>
      </p:sp>
      <p:sp>
        <p:nvSpPr>
          <p:cNvPr id="16" name="Text 13"/>
          <p:cNvSpPr txBox="1"/>
          <p:nvPr/>
        </p:nvSpPr>
        <p:spPr>
          <a:xfrm>
            <a:off x="548640" y="4069080"/>
            <a:ext cx="11091672" cy="1280160"/>
          </a:xfrm>
          <a:prstGeom prst="rect">
            <a:avLst/>
          </a:prstGeom>
          <a:noFill/>
          <a:ln/>
        </p:spPr>
        <p:txBody>
          <a:bodyPr wrap="square" lIns="0" tIns="0" rIns="0" bIns="0" rtlCol="0" anchor="t"/>
          <a:lstStyle/>
          <a:p>
            <a:pPr indent="0" marL="0">
              <a:buNone/>
            </a:pPr>
            <a:r>
              <a:rPr lang="en-US" sz="1400" b="1" dirty="0">
                <a:solidFill>
                  <a:srgbClr val="0D3A1B"/>
                </a:solidFill>
                <a:latin typeface="Arial" pitchFamily="34" charset="0"/>
                <a:ea typeface="Arial" pitchFamily="34" charset="-122"/>
                <a:cs typeface="Arial" pitchFamily="34" charset="-120"/>
              </a:rPr>
              <a:t>Gathering small shipments into trains is work someone has to do. </a:t>
            </a:r>
            <a:pPr indent="0" marL="0">
              <a:buNone/>
            </a:pPr>
            <a:r>
              <a:rPr lang="en-US" sz="1400" dirty="0">
                <a:solidFill>
                  <a:srgbClr val="1C1C1C"/>
                </a:solidFill>
                <a:latin typeface="Arial" pitchFamily="34" charset="0"/>
                <a:ea typeface="Arial" pitchFamily="34" charset="-122"/>
                <a:cs typeface="Arial" pitchFamily="34" charset="-120"/>
              </a:rPr>
              <a:t>Before 2004 the railroads did it themselves, in yards, locals, and their own car fleets. After consolidation there was no competitive reason to continue, and under PSR the cost was shifted to shippers or the traffic was priced off. Rail withdrew from the part of the freight market that was growing.</a:t>
            </a:r>
            <a:endParaRPr lang="en-US" sz="1400" dirty="0"/>
          </a:p>
        </p:txBody>
      </p:sp>
      <p:sp>
        <p:nvSpPr>
          <p:cNvPr id="17" name="Text 14"/>
          <p:cNvSpPr txBox="1"/>
          <p:nvPr/>
        </p:nvSpPr>
        <p:spPr>
          <a:xfrm>
            <a:off x="548640" y="553212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Sources: AAR Facts &amp; Figures; BTS Freight Facts and Figures 2024; GAO-23-105420; USDA AMS on consolidation.</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THE RECORD</a:t>
            </a:r>
            <a:endParaRPr lang="en-US" sz="1000" dirty="0"/>
          </a:p>
        </p:txBody>
      </p:sp>
      <p:sp>
        <p:nvSpPr>
          <p:cNvPr id="3" name="Text 1"/>
          <p:cNvSpPr txBox="1"/>
          <p:nvPr/>
        </p:nvSpPr>
        <p:spPr>
          <a:xfrm>
            <a:off x="548640" y="658368"/>
            <a:ext cx="9628632" cy="640080"/>
          </a:xfrm>
          <a:prstGeom prst="rect">
            <a:avLst/>
          </a:prstGeom>
          <a:noFill/>
          <a:ln/>
        </p:spPr>
        <p:txBody>
          <a:bodyPr wrap="square" lIns="0" tIns="0" rIns="0" bIns="0" rtlCol="0" anchor="t"/>
          <a:lstStyle/>
          <a:p>
            <a:pPr indent="0" marL="0">
              <a:buNone/>
            </a:pPr>
            <a:r>
              <a:rPr lang="en-US" sz="2600" b="1" dirty="0">
                <a:solidFill>
                  <a:srgbClr val="0D3A1B"/>
                </a:solidFill>
                <a:latin typeface="Arial" pitchFamily="34" charset="0"/>
                <a:ea typeface="Arial" pitchFamily="34" charset="-122"/>
                <a:cs typeface="Arial" pitchFamily="34" charset="-120"/>
              </a:rPr>
              <a:t>Rail carloads and truck tonnage, 2000–2025</a:t>
            </a:r>
            <a:endParaRPr lang="en-US" sz="2600" dirty="0"/>
          </a:p>
        </p:txBody>
      </p:sp>
      <p:pic>
        <p:nvPicPr>
          <p:cNvPr id="4"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5" name="Text 2"/>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6" name="Text 3"/>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4</a:t>
            </a:r>
            <a:endParaRPr lang="en-US" sz="1000" dirty="0"/>
          </a:p>
        </p:txBody>
      </p:sp>
      <p:graphicFrame>
        <p:nvGraphicFramePr>
          <p:cNvPr id="7" name="Chart 0" descr=""/>
          <p:cNvGraphicFramePr/>
          <p:nvPr/>
        </p:nvGraphicFramePr>
        <p:xfrm>
          <a:off x="548640" y="1371600"/>
          <a:ext cx="11091672" cy="3749040"/>
        </p:xfrm>
        <a:graphic xmlns:a="http://schemas.openxmlformats.org/drawingml/2006/main">
          <a:graphicData uri="http://schemas.openxmlformats.org/drawingml/2006/chart">
            <c:chart xmlns:c="http://schemas.openxmlformats.org/drawingml/2006/chart" r:id="rId2"/>
          </a:graphicData>
        </a:graphic>
      </p:graphicFrame>
      <p:sp>
        <p:nvSpPr>
          <p:cNvPr id="8" name="Text 4"/>
          <p:cNvSpPr txBox="1"/>
          <p:nvPr/>
        </p:nvSpPr>
        <p:spPr>
          <a:xfrm>
            <a:off x="548640" y="525780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Rail line is total carloads including coal; no public monthly series isolates merchandise. Annual totals of BTS seasonally adjusted series (FRED RAILFRTCARLOADSD11, TRUCKD11). Intermodal excluded. Carloads held near 16 million through 2008 and never recovered from 2009; the 2016 and 2020 downturns each reset the base lower. Truck tonnage recovered from each downturn; 2019 remains its peak.</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CAUSES</a:t>
            </a:r>
            <a:endParaRPr lang="en-US" sz="1000" dirty="0"/>
          </a:p>
        </p:txBody>
      </p:sp>
      <p:sp>
        <p:nvSpPr>
          <p:cNvPr id="3" name="Text 1"/>
          <p:cNvSpPr txBox="1"/>
          <p:nvPr/>
        </p:nvSpPr>
        <p:spPr>
          <a:xfrm>
            <a:off x="548640" y="658368"/>
            <a:ext cx="9628632" cy="640080"/>
          </a:xfrm>
          <a:prstGeom prst="rect">
            <a:avLst/>
          </a:prstGeom>
          <a:noFill/>
          <a:ln/>
        </p:spPr>
        <p:txBody>
          <a:bodyPr wrap="square" lIns="0" tIns="0" rIns="0" bIns="0" rtlCol="0" anchor="t"/>
          <a:lstStyle/>
          <a:p>
            <a:pPr indent="0" marL="0">
              <a:buNone/>
            </a:pPr>
            <a:r>
              <a:rPr lang="en-US" sz="2600" b="1" dirty="0">
                <a:solidFill>
                  <a:srgbClr val="0D3A1B"/>
                </a:solidFill>
                <a:latin typeface="Arial" pitchFamily="34" charset="0"/>
                <a:ea typeface="Arial" pitchFamily="34" charset="-122"/>
                <a:cs typeface="Arial" pitchFamily="34" charset="-120"/>
              </a:rPr>
              <a:t>Five causes of the merchandise share loss</a:t>
            </a:r>
            <a:endParaRPr lang="en-US" sz="2600" dirty="0"/>
          </a:p>
        </p:txBody>
      </p:sp>
      <p:pic>
        <p:nvPicPr>
          <p:cNvPr id="4"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5" name="Text 2"/>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6" name="Text 3"/>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5</a:t>
            </a:r>
            <a:endParaRPr lang="en-US" sz="10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914400"/>
        </p:xfrm>
        <a:graphic>
          <a:graphicData uri="http://schemas.openxmlformats.org/drawingml/2006/table">
            <a:tbl>
              <a:tblPr/>
              <a:tblGrid>
                <a:gridCol w="2194560"/>
                <a:gridCol w="8897112"/>
              </a:tblGrid>
              <a:tr h="0">
                <a:tc>
                  <a:txBody>
                    <a:bodyPr/>
                    <a:lstStyle/>
                    <a:p>
                      <a:pPr indent="0" marL="0">
                        <a:buNone/>
                      </a:pPr>
                      <a:r>
                        <a:rPr lang="en-US" sz="1000" b="1" spc="200" kern="0" dirty="0">
                          <a:solidFill>
                            <a:srgbClr val="FFFFFF"/>
                          </a:solidFill>
                          <a:latin typeface="Arial" pitchFamily="34" charset="0"/>
                          <a:ea typeface="Arial" pitchFamily="34" charset="-122"/>
                          <a:cs typeface="Arial" pitchFamily="34" charset="-120"/>
                        </a:rPr>
                        <a:t>CAUSE</a:t>
                      </a:r>
                      <a:endParaRPr lang="en-US" sz="1000" dirty="0">
                        <a:latin typeface="Arial" charset="0"/>
                        <a:ea typeface="Arial" charset="0"/>
                        <a:cs typeface="Arial" charset="0"/>
                      </a:endParaRPr>
                    </a:p>
                  </a:txBody>
                  <a:tcPr marL="109728" marR="109728" marT="73152" marB="73152"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solidFill>
                      <a:srgbClr val="0D3A1B"/>
                    </a:solidFill>
                  </a:tcPr>
                </a:tc>
                <a:tc>
                  <a:txBody>
                    <a:bodyPr/>
                    <a:lstStyle/>
                    <a:p>
                      <a:pPr indent="0" marL="0">
                        <a:buNone/>
                      </a:pPr>
                      <a:r>
                        <a:rPr lang="en-US" sz="1000" b="1" spc="200" kern="0" dirty="0">
                          <a:solidFill>
                            <a:srgbClr val="FFFFFF"/>
                          </a:solidFill>
                          <a:latin typeface="Arial" pitchFamily="34" charset="0"/>
                          <a:ea typeface="Arial" pitchFamily="34" charset="-122"/>
                          <a:cs typeface="Arial" pitchFamily="34" charset="-120"/>
                        </a:rPr>
                        <a:t>EVIDENCE</a:t>
                      </a:r>
                      <a:endParaRPr lang="en-US" sz="1000" dirty="0">
                        <a:latin typeface="Arial" charset="0"/>
                        <a:ea typeface="Arial" charset="0"/>
                        <a:cs typeface="Arial" charset="0"/>
                      </a:endParaRPr>
                    </a:p>
                  </a:txBody>
                  <a:tcPr marL="109728" marR="109728" marT="73152" marB="73152"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solidFill>
                      <a:srgbClr val="0D3A1B"/>
                    </a:solidFill>
                  </a:tcPr>
                </a:tc>
              </a:tr>
              <a:tr h="0">
                <a:tc>
                  <a:txBody>
                    <a:bodyPr/>
                    <a:lstStyle/>
                    <a:p>
                      <a:pPr indent="0" marL="0">
                        <a:buNone/>
                      </a:pPr>
                      <a:r>
                        <a:rPr lang="en-US" sz="1250" b="1" dirty="0">
                          <a:solidFill>
                            <a:srgbClr val="0D3A1B"/>
                          </a:solidFill>
                          <a:latin typeface="Arial" pitchFamily="34" charset="0"/>
                          <a:ea typeface="Arial" pitchFamily="34" charset="-122"/>
                          <a:cs typeface="Arial" pitchFamily="34" charset="-120"/>
                        </a:rPr>
                        <a:t>Consolidation</a:t>
                      </a:r>
                      <a:endParaRPr lang="en-US" sz="1250" dirty="0">
                        <a:latin typeface="Arial" charset="0"/>
                        <a:ea typeface="Arial" charset="0"/>
                        <a:cs typeface="Arial" charset="0"/>
                      </a:endParaRPr>
                    </a:p>
                  </a:txBody>
                  <a:tcPr marL="109728" marR="109728" marT="73152" marB="73152"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250" dirty="0">
                          <a:solidFill>
                            <a:srgbClr val="1C1C1C"/>
                          </a:solidFill>
                          <a:latin typeface="Arial" pitchFamily="34" charset="0"/>
                          <a:ea typeface="Arial" pitchFamily="34" charset="-122"/>
                          <a:cs typeface="Arial" pitchFamily="34" charset="-120"/>
                        </a:rPr>
                        <a:t>About 40 Class I railroads in 1980, six today. AFPM reports 78% of its members' facilities served by one railroad. A carrier that cuts service to a single-served plant loses that plant's marginal volume, not the plant.</a:t>
                      </a:r>
                      <a:endParaRPr lang="en-US" sz="1250" dirty="0">
                        <a:latin typeface="Arial" charset="0"/>
                        <a:ea typeface="Arial" charset="0"/>
                        <a:cs typeface="Arial" charset="0"/>
                      </a:endParaRPr>
                    </a:p>
                  </a:txBody>
                  <a:tcPr marL="109728" marR="109728" marT="73152" marB="73152"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r>
              <a:tr h="0">
                <a:tc>
                  <a:txBody>
                    <a:bodyPr/>
                    <a:lstStyle/>
                    <a:p>
                      <a:pPr indent="0" marL="0">
                        <a:buNone/>
                      </a:pPr>
                      <a:r>
                        <a:rPr lang="en-US" sz="1250" b="1" dirty="0">
                          <a:solidFill>
                            <a:srgbClr val="0D3A1B"/>
                          </a:solidFill>
                          <a:latin typeface="Arial" pitchFamily="34" charset="0"/>
                          <a:ea typeface="Arial" pitchFamily="34" charset="-122"/>
                          <a:cs typeface="Arial" pitchFamily="34" charset="-120"/>
                        </a:rPr>
                        <a:t>Rates after 2004</a:t>
                      </a:r>
                      <a:endParaRPr lang="en-US" sz="1250" dirty="0">
                        <a:latin typeface="Arial" charset="0"/>
                        <a:ea typeface="Arial" charset="0"/>
                        <a:cs typeface="Arial" charset="0"/>
                      </a:endParaRPr>
                    </a:p>
                  </a:txBody>
                  <a:tcPr marL="109728" marR="109728" marT="73152" marB="73152"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250" dirty="0">
                          <a:solidFill>
                            <a:srgbClr val="1C1C1C"/>
                          </a:solidFill>
                          <a:latin typeface="Arial" pitchFamily="34" charset="0"/>
                          <a:ea typeface="Arial" pitchFamily="34" charset="-122"/>
                          <a:cs typeface="Arial" pitchFamily="34" charset="-120"/>
                        </a:rPr>
                        <a:t>Class I revenue per ton-mile rose from 2.35¢ in 2004 to 4.05¢ in 2014 (BTS). In real terms, STB's index fell 27% from 1985 to 2004 and rose about 30% afterward.</a:t>
                      </a:r>
                      <a:endParaRPr lang="en-US" sz="1250" dirty="0">
                        <a:latin typeface="Arial" charset="0"/>
                        <a:ea typeface="Arial" charset="0"/>
                        <a:cs typeface="Arial" charset="0"/>
                      </a:endParaRPr>
                    </a:p>
                  </a:txBody>
                  <a:tcPr marL="109728" marR="109728" marT="73152" marB="73152"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r>
              <a:tr h="0">
                <a:tc>
                  <a:txBody>
                    <a:bodyPr/>
                    <a:lstStyle/>
                    <a:p>
                      <a:pPr indent="0" marL="0">
                        <a:buNone/>
                      </a:pPr>
                      <a:r>
                        <a:rPr lang="en-US" sz="1250" b="1" dirty="0">
                          <a:solidFill>
                            <a:srgbClr val="0D3A1B"/>
                          </a:solidFill>
                          <a:latin typeface="Arial" pitchFamily="34" charset="0"/>
                          <a:ea typeface="Arial" pitchFamily="34" charset="-122"/>
                          <a:cs typeface="Arial" pitchFamily="34" charset="-120"/>
                        </a:rPr>
                        <a:t>PSR</a:t>
                      </a:r>
                      <a:endParaRPr lang="en-US" sz="1250" dirty="0">
                        <a:latin typeface="Arial" charset="0"/>
                        <a:ea typeface="Arial" charset="0"/>
                        <a:cs typeface="Arial" charset="0"/>
                      </a:endParaRPr>
                    </a:p>
                  </a:txBody>
                  <a:tcPr marL="109728" marR="109728" marT="73152" marB="73152"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250" dirty="0">
                          <a:solidFill>
                            <a:srgbClr val="1C1C1C"/>
                          </a:solidFill>
                          <a:latin typeface="Arial" pitchFamily="34" charset="0"/>
                          <a:ea typeface="Arial" pitchFamily="34" charset="-122"/>
                          <a:cs typeface="Arial" pitchFamily="34" charset="-120"/>
                        </a:rPr>
                        <a:t>Class I staff down 28% from 2011 to 2021; trains longer; four of seven carriers reduced local service days to smaller customers (GAO). CSX's then-CEO said in September 2025 that the industry's focus for 10–15 years had been margins and that truck-competitive carload was not the priority. Berkshire Hathaway's 2025 report names operating margin as the measure by which it judges BNSF.</a:t>
                      </a:r>
                      <a:endParaRPr lang="en-US" sz="1250" dirty="0">
                        <a:latin typeface="Arial" charset="0"/>
                        <a:ea typeface="Arial" charset="0"/>
                        <a:cs typeface="Arial" charset="0"/>
                      </a:endParaRPr>
                    </a:p>
                  </a:txBody>
                  <a:tcPr marL="109728" marR="109728" marT="73152" marB="73152"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r>
              <a:tr h="0">
                <a:tc>
                  <a:txBody>
                    <a:bodyPr/>
                    <a:lstStyle/>
                    <a:p>
                      <a:pPr indent="0" marL="0">
                        <a:buNone/>
                      </a:pPr>
                      <a:r>
                        <a:rPr lang="en-US" sz="1250" b="1" dirty="0">
                          <a:solidFill>
                            <a:srgbClr val="0D3A1B"/>
                          </a:solidFill>
                          <a:latin typeface="Arial" pitchFamily="34" charset="0"/>
                          <a:ea typeface="Arial" pitchFamily="34" charset="-122"/>
                          <a:cs typeface="Arial" pitchFamily="34" charset="-120"/>
                        </a:rPr>
                        <a:t>Service reliability</a:t>
                      </a:r>
                      <a:endParaRPr lang="en-US" sz="1250" dirty="0">
                        <a:latin typeface="Arial" charset="0"/>
                        <a:ea typeface="Arial" charset="0"/>
                        <a:cs typeface="Arial" charset="0"/>
                      </a:endParaRPr>
                    </a:p>
                  </a:txBody>
                  <a:tcPr marL="109728" marR="109728" marT="73152" marB="73152"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250" dirty="0">
                          <a:solidFill>
                            <a:srgbClr val="1C1C1C"/>
                          </a:solidFill>
                          <a:latin typeface="Arial" pitchFamily="34" charset="0"/>
                          <a:ea typeface="Arial" pitchFamily="34" charset="-122"/>
                          <a:cs typeface="Arial" pitchFamily="34" charset="-120"/>
                        </a:rPr>
                        <a:t>Shipper testimony at STB's 2022 and 2024 hearings: missed switches, unfilled car orders, variable transit, safety-stock cost. Shippers pay more for truck to get certainty.</a:t>
                      </a:r>
                      <a:endParaRPr lang="en-US" sz="1250" dirty="0">
                        <a:latin typeface="Arial" charset="0"/>
                        <a:ea typeface="Arial" charset="0"/>
                        <a:cs typeface="Arial" charset="0"/>
                      </a:endParaRPr>
                    </a:p>
                  </a:txBody>
                  <a:tcPr marL="109728" marR="109728" marT="73152" marB="73152"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r>
              <a:tr h="0">
                <a:tc>
                  <a:txBody>
                    <a:bodyPr/>
                    <a:lstStyle/>
                    <a:p>
                      <a:pPr indent="0" marL="0">
                        <a:buNone/>
                      </a:pPr>
                      <a:r>
                        <a:rPr lang="en-US" sz="1250" b="1" dirty="0">
                          <a:solidFill>
                            <a:srgbClr val="0D3A1B"/>
                          </a:solidFill>
                          <a:latin typeface="Arial" pitchFamily="34" charset="0"/>
                          <a:ea typeface="Arial" pitchFamily="34" charset="-122"/>
                          <a:cs typeface="Arial" pitchFamily="34" charset="-120"/>
                        </a:rPr>
                        <a:t>Industrial siting</a:t>
                      </a:r>
                      <a:endParaRPr lang="en-US" sz="1250" dirty="0">
                        <a:latin typeface="Arial" charset="0"/>
                        <a:ea typeface="Arial" charset="0"/>
                        <a:cs typeface="Arial" charset="0"/>
                      </a:endParaRPr>
                    </a:p>
                  </a:txBody>
                  <a:tcPr marL="109728" marR="109728" marT="73152" marB="73152"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250" dirty="0">
                          <a:solidFill>
                            <a:srgbClr val="1C1C1C"/>
                          </a:solidFill>
                          <a:latin typeface="Arial" pitchFamily="34" charset="0"/>
                          <a:ea typeface="Arial" pitchFamily="34" charset="-122"/>
                          <a:cs typeface="Arial" pitchFamily="34" charset="-120"/>
                        </a:rPr>
                        <a:t>Highway access averaged third among corporate site-selection factors from 2016 to 2023 (Area Development). A plant built without a siding cannot be recovered by a rate change.</a:t>
                      </a:r>
                      <a:endParaRPr lang="en-US" sz="1250" dirty="0">
                        <a:latin typeface="Arial" charset="0"/>
                        <a:ea typeface="Arial" charset="0"/>
                        <a:cs typeface="Arial" charset="0"/>
                      </a:endParaRPr>
                    </a:p>
                  </a:txBody>
                  <a:tcPr marL="109728" marR="109728" marT="73152" marB="73152"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r>
            </a:tbl>
          </a:graphicData>
        </a:graphic>
      </p:graphicFrame>
      <p:sp>
        <p:nvSpPr>
          <p:cNvPr id="8" name="Text 4"/>
          <p:cNvSpPr txBox="1"/>
          <p:nvPr/>
        </p:nvSpPr>
        <p:spPr>
          <a:xfrm>
            <a:off x="548640" y="576072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Coal is not a cause of the merchandise loss. Its decline explains the fall in total carloads and is set aside in this analysis. Sources: USDA AMS; AFPM; BTS Table 3-21; STB; GAO-23-105420; Trains; Berkshire Hathaway; Area Development via Mericle.</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THE FREIGHT</a:t>
            </a:r>
            <a:endParaRPr lang="en-US" sz="1000" dirty="0"/>
          </a:p>
        </p:txBody>
      </p:sp>
      <p:sp>
        <p:nvSpPr>
          <p:cNvPr id="3" name="Text 1"/>
          <p:cNvSpPr txBox="1"/>
          <p:nvPr/>
        </p:nvSpPr>
        <p:spPr>
          <a:xfrm>
            <a:off x="548640" y="658368"/>
            <a:ext cx="9628632" cy="640080"/>
          </a:xfrm>
          <a:prstGeom prst="rect">
            <a:avLst/>
          </a:prstGeom>
          <a:noFill/>
          <a:ln/>
        </p:spPr>
        <p:txBody>
          <a:bodyPr wrap="square" lIns="0" tIns="0" rIns="0" bIns="0" rtlCol="0" anchor="t"/>
          <a:lstStyle/>
          <a:p>
            <a:pPr indent="0" marL="0">
              <a:buNone/>
            </a:pPr>
            <a:r>
              <a:rPr lang="en-US" sz="2600" b="1" dirty="0">
                <a:solidFill>
                  <a:srgbClr val="0D3A1B"/>
                </a:solidFill>
                <a:latin typeface="Arial" pitchFamily="34" charset="0"/>
                <a:ea typeface="Arial" pitchFamily="34" charset="-122"/>
                <a:cs typeface="Arial" pitchFamily="34" charset="-120"/>
              </a:rPr>
              <a:t>Where the recoverable freight is</a:t>
            </a:r>
            <a:endParaRPr lang="en-US" sz="2600" dirty="0"/>
          </a:p>
        </p:txBody>
      </p:sp>
      <p:pic>
        <p:nvPicPr>
          <p:cNvPr id="4"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5" name="Text 2"/>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6" name="Text 3"/>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6</a:t>
            </a:r>
            <a:endParaRPr lang="en-US" sz="1000" dirty="0"/>
          </a:p>
        </p:txBody>
      </p:sp>
      <p:sp>
        <p:nvSpPr>
          <p:cNvPr id="7" name="Shape 4"/>
          <p:cNvSpPr/>
          <p:nvPr/>
        </p:nvSpPr>
        <p:spPr>
          <a:xfrm>
            <a:off x="548640" y="1463040"/>
            <a:ext cx="3453384" cy="2468880"/>
          </a:xfrm>
          <a:prstGeom prst="rect">
            <a:avLst/>
          </a:prstGeom>
          <a:solidFill>
            <a:srgbClr val="F5EBD2"/>
          </a:solidFill>
          <a:ln w="12700">
            <a:solidFill>
              <a:srgbClr val="F5EBD2"/>
            </a:solidFill>
            <a:prstDash val="solid"/>
          </a:ln>
        </p:spPr>
      </p:sp>
      <p:sp>
        <p:nvSpPr>
          <p:cNvPr id="8" name="Shape 5"/>
          <p:cNvSpPr/>
          <p:nvPr/>
        </p:nvSpPr>
        <p:spPr>
          <a:xfrm>
            <a:off x="777240" y="1664208"/>
            <a:ext cx="457200" cy="457200"/>
          </a:xfrm>
          <a:prstGeom prst="ellipse">
            <a:avLst/>
          </a:prstGeom>
          <a:solidFill>
            <a:srgbClr val="0D3A1B"/>
          </a:solidFill>
          <a:ln w="12700">
            <a:solidFill>
              <a:srgbClr val="0D3A1B"/>
            </a:solidFill>
            <a:prstDash val="solid"/>
          </a:ln>
        </p:spPr>
      </p:sp>
      <p:sp>
        <p:nvSpPr>
          <p:cNvPr id="9" name="Text 6"/>
          <p:cNvSpPr txBox="1"/>
          <p:nvPr/>
        </p:nvSpPr>
        <p:spPr>
          <a:xfrm>
            <a:off x="777240" y="1664208"/>
            <a:ext cx="457200"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1</a:t>
            </a:r>
            <a:endParaRPr lang="en-US" sz="1400" dirty="0"/>
          </a:p>
        </p:txBody>
      </p:sp>
      <p:sp>
        <p:nvSpPr>
          <p:cNvPr id="10" name="Text 7"/>
          <p:cNvSpPr txBox="1"/>
          <p:nvPr/>
        </p:nvSpPr>
        <p:spPr>
          <a:xfrm>
            <a:off x="777240" y="2240280"/>
            <a:ext cx="2996184" cy="640080"/>
          </a:xfrm>
          <a:prstGeom prst="rect">
            <a:avLst/>
          </a:prstGeom>
          <a:noFill/>
          <a:ln/>
        </p:spPr>
        <p:txBody>
          <a:bodyPr wrap="square" lIns="0" tIns="0" rIns="0" bIns="0" rtlCol="0" anchor="t"/>
          <a:lstStyle/>
          <a:p>
            <a:pPr indent="0" marL="0">
              <a:buNone/>
            </a:pPr>
            <a:r>
              <a:rPr lang="en-US" sz="1300" b="1" dirty="0">
                <a:solidFill>
                  <a:srgbClr val="0D3A1B"/>
                </a:solidFill>
                <a:latin typeface="Arial" pitchFamily="34" charset="0"/>
                <a:ea typeface="Arial" pitchFamily="34" charset="-122"/>
                <a:cs typeface="Arial" pitchFamily="34" charset="-120"/>
              </a:rPr>
              <a:t>Rail-served plants shipping part of their volume by truck</a:t>
            </a:r>
            <a:endParaRPr lang="en-US" sz="1300" dirty="0"/>
          </a:p>
        </p:txBody>
      </p:sp>
      <p:sp>
        <p:nvSpPr>
          <p:cNvPr id="11" name="Text 8"/>
          <p:cNvSpPr txBox="1"/>
          <p:nvPr/>
        </p:nvSpPr>
        <p:spPr>
          <a:xfrm>
            <a:off x="777240" y="2880360"/>
            <a:ext cx="2996184" cy="914400"/>
          </a:xfrm>
          <a:prstGeom prst="rect">
            <a:avLst/>
          </a:prstGeom>
          <a:noFill/>
          <a:ln/>
        </p:spPr>
        <p:txBody>
          <a:bodyPr wrap="square" lIns="0" tIns="0" rIns="0" bIns="0" rtlCol="0" anchor="t"/>
          <a:lstStyle/>
          <a:p>
            <a:pPr indent="0" marL="0">
              <a:buNone/>
            </a:pPr>
            <a:r>
              <a:rPr lang="en-US" sz="1150" dirty="0">
                <a:solidFill>
                  <a:srgbClr val="1C1C1C"/>
                </a:solidFill>
                <a:latin typeface="Arial" pitchFamily="34" charset="0"/>
                <a:ea typeface="Arial" pitchFamily="34" charset="-122"/>
                <a:cs typeface="Arial" pitchFamily="34" charset="-120"/>
              </a:rPr>
              <a:t>Plants with a siding that truck part of their outbound because car supply, switch frequency, or transit time is unreliable. No new infrastructure is involved.</a:t>
            </a:r>
            <a:endParaRPr lang="en-US" sz="1150" dirty="0"/>
          </a:p>
        </p:txBody>
      </p:sp>
      <p:sp>
        <p:nvSpPr>
          <p:cNvPr id="12" name="Shape 9"/>
          <p:cNvSpPr/>
          <p:nvPr/>
        </p:nvSpPr>
        <p:spPr>
          <a:xfrm>
            <a:off x="4367784" y="1463040"/>
            <a:ext cx="3453384" cy="2468880"/>
          </a:xfrm>
          <a:prstGeom prst="rect">
            <a:avLst/>
          </a:prstGeom>
          <a:solidFill>
            <a:srgbClr val="F5EBD2"/>
          </a:solidFill>
          <a:ln w="12700">
            <a:solidFill>
              <a:srgbClr val="F5EBD2"/>
            </a:solidFill>
            <a:prstDash val="solid"/>
          </a:ln>
        </p:spPr>
      </p:sp>
      <p:sp>
        <p:nvSpPr>
          <p:cNvPr id="13" name="Shape 10"/>
          <p:cNvSpPr/>
          <p:nvPr/>
        </p:nvSpPr>
        <p:spPr>
          <a:xfrm>
            <a:off x="4596384" y="1664208"/>
            <a:ext cx="457200" cy="457200"/>
          </a:xfrm>
          <a:prstGeom prst="ellipse">
            <a:avLst/>
          </a:prstGeom>
          <a:solidFill>
            <a:srgbClr val="0D3A1B"/>
          </a:solidFill>
          <a:ln w="12700">
            <a:solidFill>
              <a:srgbClr val="0D3A1B"/>
            </a:solidFill>
            <a:prstDash val="solid"/>
          </a:ln>
        </p:spPr>
      </p:sp>
      <p:sp>
        <p:nvSpPr>
          <p:cNvPr id="14" name="Text 11"/>
          <p:cNvSpPr txBox="1"/>
          <p:nvPr/>
        </p:nvSpPr>
        <p:spPr>
          <a:xfrm>
            <a:off x="4596384" y="1664208"/>
            <a:ext cx="457200"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2</a:t>
            </a:r>
            <a:endParaRPr lang="en-US" sz="1400" dirty="0"/>
          </a:p>
        </p:txBody>
      </p:sp>
      <p:sp>
        <p:nvSpPr>
          <p:cNvPr id="15" name="Text 12"/>
          <p:cNvSpPr txBox="1"/>
          <p:nvPr/>
        </p:nvSpPr>
        <p:spPr>
          <a:xfrm>
            <a:off x="4596384" y="2240280"/>
            <a:ext cx="2996184" cy="640080"/>
          </a:xfrm>
          <a:prstGeom prst="rect">
            <a:avLst/>
          </a:prstGeom>
          <a:noFill/>
          <a:ln/>
        </p:spPr>
        <p:txBody>
          <a:bodyPr wrap="square" lIns="0" tIns="0" rIns="0" bIns="0" rtlCol="0" anchor="t"/>
          <a:lstStyle/>
          <a:p>
            <a:pPr indent="0" marL="0">
              <a:buNone/>
            </a:pPr>
            <a:r>
              <a:rPr lang="en-US" sz="1300" b="1" dirty="0">
                <a:solidFill>
                  <a:srgbClr val="0D3A1B"/>
                </a:solidFill>
                <a:latin typeface="Arial" pitchFamily="34" charset="0"/>
                <a:ea typeface="Arial" pitchFamily="34" charset="-122"/>
                <a:cs typeface="Arial" pitchFamily="34" charset="-120"/>
              </a:rPr>
              <a:t>Truck shippers within dray range of a rail terminal</a:t>
            </a:r>
            <a:endParaRPr lang="en-US" sz="1300" dirty="0"/>
          </a:p>
        </p:txBody>
      </p:sp>
      <p:sp>
        <p:nvSpPr>
          <p:cNvPr id="16" name="Text 13"/>
          <p:cNvSpPr txBox="1"/>
          <p:nvPr/>
        </p:nvSpPr>
        <p:spPr>
          <a:xfrm>
            <a:off x="4596384" y="2880360"/>
            <a:ext cx="2996184" cy="914400"/>
          </a:xfrm>
          <a:prstGeom prst="rect">
            <a:avLst/>
          </a:prstGeom>
          <a:noFill/>
          <a:ln/>
        </p:spPr>
        <p:txBody>
          <a:bodyPr wrap="square" lIns="0" tIns="0" rIns="0" bIns="0" rtlCol="0" anchor="t"/>
          <a:lstStyle/>
          <a:p>
            <a:pPr indent="0" marL="0">
              <a:buNone/>
            </a:pPr>
            <a:r>
              <a:rPr lang="en-US" sz="1150" dirty="0">
                <a:solidFill>
                  <a:srgbClr val="1C1C1C"/>
                </a:solidFill>
                <a:latin typeface="Arial" pitchFamily="34" charset="0"/>
                <a:ea typeface="Arial" pitchFamily="34" charset="-122"/>
                <a:cs typeface="Arial" pitchFamily="34" charset="-120"/>
              </a:rPr>
              <a:t>Chemicals, plastics, building products, metals, forest products, food ingredients, fertilizer, aggregates. Rail to a transload, truck the final leg.</a:t>
            </a:r>
            <a:endParaRPr lang="en-US" sz="1150" dirty="0"/>
          </a:p>
        </p:txBody>
      </p:sp>
      <p:sp>
        <p:nvSpPr>
          <p:cNvPr id="17" name="Shape 14"/>
          <p:cNvSpPr/>
          <p:nvPr/>
        </p:nvSpPr>
        <p:spPr>
          <a:xfrm>
            <a:off x="8186928" y="1463040"/>
            <a:ext cx="3453384" cy="2468880"/>
          </a:xfrm>
          <a:prstGeom prst="rect">
            <a:avLst/>
          </a:prstGeom>
          <a:solidFill>
            <a:srgbClr val="F5EBD2"/>
          </a:solidFill>
          <a:ln w="12700">
            <a:solidFill>
              <a:srgbClr val="F5EBD2"/>
            </a:solidFill>
            <a:prstDash val="solid"/>
          </a:ln>
        </p:spPr>
      </p:sp>
      <p:sp>
        <p:nvSpPr>
          <p:cNvPr id="18" name="Shape 15"/>
          <p:cNvSpPr/>
          <p:nvPr/>
        </p:nvSpPr>
        <p:spPr>
          <a:xfrm>
            <a:off x="8415528" y="1664208"/>
            <a:ext cx="457200" cy="457200"/>
          </a:xfrm>
          <a:prstGeom prst="ellipse">
            <a:avLst/>
          </a:prstGeom>
          <a:solidFill>
            <a:srgbClr val="0D3A1B"/>
          </a:solidFill>
          <a:ln w="12700">
            <a:solidFill>
              <a:srgbClr val="0D3A1B"/>
            </a:solidFill>
            <a:prstDash val="solid"/>
          </a:ln>
        </p:spPr>
      </p:sp>
      <p:sp>
        <p:nvSpPr>
          <p:cNvPr id="19" name="Text 16"/>
          <p:cNvSpPr txBox="1"/>
          <p:nvPr/>
        </p:nvSpPr>
        <p:spPr>
          <a:xfrm>
            <a:off x="8415528" y="1664208"/>
            <a:ext cx="457200"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3</a:t>
            </a:r>
            <a:endParaRPr lang="en-US" sz="1400" dirty="0"/>
          </a:p>
        </p:txBody>
      </p:sp>
      <p:sp>
        <p:nvSpPr>
          <p:cNvPr id="20" name="Text 17"/>
          <p:cNvSpPr txBox="1"/>
          <p:nvPr/>
        </p:nvSpPr>
        <p:spPr>
          <a:xfrm>
            <a:off x="8415528" y="2240280"/>
            <a:ext cx="2996184" cy="640080"/>
          </a:xfrm>
          <a:prstGeom prst="rect">
            <a:avLst/>
          </a:prstGeom>
          <a:noFill/>
          <a:ln/>
        </p:spPr>
        <p:txBody>
          <a:bodyPr wrap="square" lIns="0" tIns="0" rIns="0" bIns="0" rtlCol="0" anchor="t"/>
          <a:lstStyle/>
          <a:p>
            <a:pPr indent="0" marL="0">
              <a:buNone/>
            </a:pPr>
            <a:r>
              <a:rPr lang="en-US" sz="1300" b="1" dirty="0">
                <a:solidFill>
                  <a:srgbClr val="0D3A1B"/>
                </a:solidFill>
                <a:latin typeface="Arial" pitchFamily="34" charset="0"/>
                <a:ea typeface="Arial" pitchFamily="34" charset="-122"/>
                <a:cs typeface="Arial" pitchFamily="34" charset="-120"/>
              </a:rPr>
              <a:t>New industrial sites</a:t>
            </a:r>
            <a:endParaRPr lang="en-US" sz="1300" dirty="0"/>
          </a:p>
        </p:txBody>
      </p:sp>
      <p:sp>
        <p:nvSpPr>
          <p:cNvPr id="21" name="Text 18"/>
          <p:cNvSpPr txBox="1"/>
          <p:nvPr/>
        </p:nvSpPr>
        <p:spPr>
          <a:xfrm>
            <a:off x="8415528" y="2880360"/>
            <a:ext cx="2996184" cy="914400"/>
          </a:xfrm>
          <a:prstGeom prst="rect">
            <a:avLst/>
          </a:prstGeom>
          <a:noFill/>
          <a:ln/>
        </p:spPr>
        <p:txBody>
          <a:bodyPr wrap="square" lIns="0" tIns="0" rIns="0" bIns="0" rtlCol="0" anchor="t"/>
          <a:lstStyle/>
          <a:p>
            <a:pPr indent="0" marL="0">
              <a:buNone/>
            </a:pPr>
            <a:r>
              <a:rPr lang="en-US" sz="1150" dirty="0">
                <a:solidFill>
                  <a:srgbClr val="1C1C1C"/>
                </a:solidFill>
                <a:latin typeface="Arial" pitchFamily="34" charset="0"/>
                <a:ea typeface="Arial" pitchFamily="34" charset="-122"/>
                <a:cs typeface="Arial" pitchFamily="34" charset="-120"/>
              </a:rPr>
              <a:t>A plant sited on rail produces carload volume for the life of the facility. Reshoring, energy, and data-center construction are producing new siting decisions now.</a:t>
            </a:r>
            <a:endParaRPr lang="en-US" sz="1150" dirty="0"/>
          </a:p>
        </p:txBody>
      </p:sp>
      <p:sp>
        <p:nvSpPr>
          <p:cNvPr id="22" name="Text 19"/>
          <p:cNvSpPr txBox="1"/>
          <p:nvPr/>
        </p:nvSpPr>
        <p:spPr>
          <a:xfrm>
            <a:off x="548640" y="4206240"/>
            <a:ext cx="11091672" cy="1097280"/>
          </a:xfrm>
          <a:prstGeom prst="rect">
            <a:avLst/>
          </a:prstGeom>
          <a:noFill/>
          <a:ln/>
        </p:spPr>
        <p:txBody>
          <a:bodyPr wrap="square" lIns="0" tIns="0" rIns="0" bIns="0" rtlCol="0" anchor="t"/>
          <a:lstStyle/>
          <a:p>
            <a:pPr indent="0" marL="0">
              <a:buNone/>
            </a:pPr>
            <a:r>
              <a:rPr lang="en-US" sz="1300" b="1" dirty="0">
                <a:solidFill>
                  <a:srgbClr val="0D3A1B"/>
                </a:solidFill>
                <a:latin typeface="Arial" pitchFamily="34" charset="0"/>
                <a:ea typeface="Arial" pitchFamily="34" charset="-122"/>
                <a:cs typeface="Arial" pitchFamily="34" charset="-120"/>
              </a:rPr>
              <a:t>Scale. </a:t>
            </a:r>
            <a:pPr indent="0" marL="0">
              <a:buNone/>
            </a:pPr>
            <a:r>
              <a:rPr lang="en-US" sz="1300" dirty="0">
                <a:solidFill>
                  <a:srgbClr val="1C1C1C"/>
                </a:solidFill>
                <a:latin typeface="Arial" pitchFamily="34" charset="0"/>
                <a:ea typeface="Arial" pitchFamily="34" charset="-122"/>
                <a:cs typeface="Arial" pitchFamily="34" charset="-120"/>
              </a:rPr>
              <a:t>FHWA's last published distance-band table (2007 data) shows about a billion tons a year of truck freight moving 500 miles or more, in distance bands where rail already carried 30–43% of tonnage. AAR estimates that shifting 25% of truck traffic over 750 miles to rail would reduce emissions by 11.4 million tons a year.</a:t>
            </a:r>
            <a:endParaRPr lang="en-US" sz="1300" dirty="0"/>
          </a:p>
        </p:txBody>
      </p:sp>
      <p:sp>
        <p:nvSpPr>
          <p:cNvPr id="23" name="Text 20"/>
          <p:cNvSpPr txBox="1"/>
          <p:nvPr/>
        </p:nvSpPr>
        <p:spPr>
          <a:xfrm>
            <a:off x="548640" y="553212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Sources: FHWA Freight Facts and Figures 2012 (FAF 3.4); AAR Facts &amp; Figures. The 2007 band data is dated; the FAF has been rebased since.</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SERVICES</a:t>
            </a:r>
            <a:endParaRPr lang="en-US" sz="1000" dirty="0"/>
          </a:p>
        </p:txBody>
      </p:sp>
      <p:sp>
        <p:nvSpPr>
          <p:cNvPr id="3" name="Text 1"/>
          <p:cNvSpPr txBox="1"/>
          <p:nvPr/>
        </p:nvSpPr>
        <p:spPr>
          <a:xfrm>
            <a:off x="548640" y="658368"/>
            <a:ext cx="9628632" cy="640080"/>
          </a:xfrm>
          <a:prstGeom prst="rect">
            <a:avLst/>
          </a:prstGeom>
          <a:noFill/>
          <a:ln/>
        </p:spPr>
        <p:txBody>
          <a:bodyPr wrap="square" lIns="0" tIns="0" rIns="0" bIns="0" rtlCol="0" anchor="t"/>
          <a:lstStyle/>
          <a:p>
            <a:pPr indent="0" marL="0">
              <a:buNone/>
            </a:pPr>
            <a:r>
              <a:rPr lang="en-US" sz="2600" b="1" dirty="0">
                <a:solidFill>
                  <a:srgbClr val="0D3A1B"/>
                </a:solidFill>
                <a:latin typeface="Arial" pitchFamily="34" charset="0"/>
                <a:ea typeface="Arial" pitchFamily="34" charset="-122"/>
                <a:cs typeface="Arial" pitchFamily="34" charset="-120"/>
              </a:rPr>
              <a:t>What shortlines and terminals can provide</a:t>
            </a:r>
            <a:endParaRPr lang="en-US" sz="2600" dirty="0"/>
          </a:p>
        </p:txBody>
      </p:sp>
      <p:pic>
        <p:nvPicPr>
          <p:cNvPr id="4"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5" name="Text 2"/>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6" name="Text 3"/>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7</a:t>
            </a:r>
            <a:endParaRPr lang="en-US" sz="1000" dirty="0"/>
          </a:p>
        </p:txBody>
      </p:sp>
      <p:sp>
        <p:nvSpPr>
          <p:cNvPr id="7" name="Shape 4"/>
          <p:cNvSpPr/>
          <p:nvPr/>
        </p:nvSpPr>
        <p:spPr>
          <a:xfrm>
            <a:off x="548640" y="1463040"/>
            <a:ext cx="5317236" cy="2834640"/>
          </a:xfrm>
          <a:prstGeom prst="rect">
            <a:avLst/>
          </a:prstGeom>
          <a:solidFill>
            <a:srgbClr val="F5EBD2"/>
          </a:solidFill>
          <a:ln w="12700">
            <a:solidFill>
              <a:srgbClr val="F5EBD2"/>
            </a:solidFill>
            <a:prstDash val="solid"/>
          </a:ln>
        </p:spPr>
      </p:sp>
      <p:sp>
        <p:nvSpPr>
          <p:cNvPr id="8" name="Text 5"/>
          <p:cNvSpPr txBox="1"/>
          <p:nvPr/>
        </p:nvSpPr>
        <p:spPr>
          <a:xfrm>
            <a:off x="822960" y="1645920"/>
            <a:ext cx="4768596" cy="320040"/>
          </a:xfrm>
          <a:prstGeom prst="rect">
            <a:avLst/>
          </a:prstGeom>
          <a:noFill/>
          <a:ln/>
        </p:spPr>
        <p:txBody>
          <a:bodyPr wrap="square" lIns="0" tIns="0" rIns="0" bIns="0" rtlCol="0" anchor="ctr"/>
          <a:lstStyle/>
          <a:p>
            <a:pPr indent="0" marL="0">
              <a:buNone/>
            </a:pPr>
            <a:r>
              <a:rPr lang="en-US" sz="1100" b="1" spc="200" kern="0" dirty="0">
                <a:solidFill>
                  <a:srgbClr val="C28E2B"/>
                </a:solidFill>
                <a:latin typeface="Arial" pitchFamily="34" charset="0"/>
                <a:ea typeface="Arial" pitchFamily="34" charset="-122"/>
                <a:cs typeface="Arial" pitchFamily="34" charset="-120"/>
              </a:rPr>
              <a:t>OPERATIONS</a:t>
            </a:r>
            <a:endParaRPr lang="en-US" sz="1100" dirty="0"/>
          </a:p>
        </p:txBody>
      </p:sp>
      <p:sp>
        <p:nvSpPr>
          <p:cNvPr id="9" name="Text 6"/>
          <p:cNvSpPr txBox="1"/>
          <p:nvPr/>
        </p:nvSpPr>
        <p:spPr>
          <a:xfrm>
            <a:off x="822960" y="2057400"/>
            <a:ext cx="4768596" cy="205740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1C1C1C"/>
                </a:solidFill>
                <a:latin typeface="Arial" pitchFamily="34" charset="0"/>
                <a:ea typeface="Arial" pitchFamily="34" charset="-122"/>
                <a:cs typeface="Arial" pitchFamily="34" charset="-120"/>
              </a:rPr>
              <a:t>Transload and rail terminals</a:t>
            </a:r>
            <a:endParaRPr lang="en-US" sz="1400" dirty="0"/>
          </a:p>
          <a:p>
            <a:pPr marL="342900" indent="-342900">
              <a:spcAft>
                <a:spcPts val="600"/>
              </a:spcAft>
              <a:buSzPct val="100000"/>
              <a:buChar char="◆"/>
            </a:pPr>
            <a:r>
              <a:rPr lang="en-US" sz="1400" dirty="0">
                <a:solidFill>
                  <a:srgbClr val="1C1C1C"/>
                </a:solidFill>
                <a:latin typeface="Arial" pitchFamily="34" charset="0"/>
                <a:ea typeface="Arial" pitchFamily="34" charset="-122"/>
                <a:cs typeface="Arial" pitchFamily="34" charset="-120"/>
              </a:rPr>
              <a:t>First- and last-mile switching</a:t>
            </a:r>
            <a:endParaRPr lang="en-US" sz="1400" dirty="0"/>
          </a:p>
          <a:p>
            <a:pPr marL="342900" indent="-342900">
              <a:spcAft>
                <a:spcPts val="600"/>
              </a:spcAft>
              <a:buSzPct val="100000"/>
              <a:buChar char="◆"/>
            </a:pPr>
            <a:r>
              <a:rPr lang="en-US" sz="1400" dirty="0">
                <a:solidFill>
                  <a:srgbClr val="1C1C1C"/>
                </a:solidFill>
                <a:latin typeface="Arial" pitchFamily="34" charset="0"/>
                <a:ea typeface="Arial" pitchFamily="34" charset="-122"/>
                <a:cs typeface="Arial" pitchFamily="34" charset="-120"/>
              </a:rPr>
              <a:t>Rail-served industrial sites</a:t>
            </a:r>
            <a:endParaRPr lang="en-US" sz="1400" dirty="0"/>
          </a:p>
        </p:txBody>
      </p:sp>
      <p:sp>
        <p:nvSpPr>
          <p:cNvPr id="10" name="Shape 7"/>
          <p:cNvSpPr/>
          <p:nvPr/>
        </p:nvSpPr>
        <p:spPr>
          <a:xfrm>
            <a:off x="6323076" y="1463040"/>
            <a:ext cx="5317236" cy="2834640"/>
          </a:xfrm>
          <a:prstGeom prst="rect">
            <a:avLst/>
          </a:prstGeom>
          <a:solidFill>
            <a:srgbClr val="F5EBD2"/>
          </a:solidFill>
          <a:ln w="12700">
            <a:solidFill>
              <a:srgbClr val="F5EBD2"/>
            </a:solidFill>
            <a:prstDash val="solid"/>
          </a:ln>
        </p:spPr>
      </p:sp>
      <p:sp>
        <p:nvSpPr>
          <p:cNvPr id="11" name="Text 8"/>
          <p:cNvSpPr txBox="1"/>
          <p:nvPr/>
        </p:nvSpPr>
        <p:spPr>
          <a:xfrm>
            <a:off x="6597396" y="1645920"/>
            <a:ext cx="4768596" cy="320040"/>
          </a:xfrm>
          <a:prstGeom prst="rect">
            <a:avLst/>
          </a:prstGeom>
          <a:noFill/>
          <a:ln/>
        </p:spPr>
        <p:txBody>
          <a:bodyPr wrap="square" lIns="0" tIns="0" rIns="0" bIns="0" rtlCol="0" anchor="ctr"/>
          <a:lstStyle/>
          <a:p>
            <a:pPr indent="0" marL="0">
              <a:buNone/>
            </a:pPr>
            <a:r>
              <a:rPr lang="en-US" sz="1100" b="1" spc="200" kern="0" dirty="0">
                <a:solidFill>
                  <a:srgbClr val="C28E2B"/>
                </a:solidFill>
                <a:latin typeface="Arial" pitchFamily="34" charset="0"/>
                <a:ea typeface="Arial" pitchFamily="34" charset="-122"/>
                <a:cs typeface="Arial" pitchFamily="34" charset="-120"/>
              </a:rPr>
              <a:t>COMMERCIAL</a:t>
            </a:r>
            <a:endParaRPr lang="en-US" sz="1100" dirty="0"/>
          </a:p>
        </p:txBody>
      </p:sp>
      <p:sp>
        <p:nvSpPr>
          <p:cNvPr id="12" name="Text 9"/>
          <p:cNvSpPr txBox="1"/>
          <p:nvPr/>
        </p:nvSpPr>
        <p:spPr>
          <a:xfrm>
            <a:off x="6597396" y="2057400"/>
            <a:ext cx="4768596" cy="205740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1C1C1C"/>
                </a:solidFill>
                <a:latin typeface="Arial" pitchFamily="34" charset="0"/>
                <a:ea typeface="Arial" pitchFamily="34" charset="-122"/>
                <a:cs typeface="Arial" pitchFamily="34" charset="-120"/>
              </a:rPr>
              <a:t>Published local schedules and on-time reporting</a:t>
            </a:r>
            <a:endParaRPr lang="en-US" sz="1400" dirty="0"/>
          </a:p>
          <a:p>
            <a:pPr marL="342900" indent="-342900">
              <a:spcAft>
                <a:spcPts val="600"/>
              </a:spcAft>
              <a:buSzPct val="100000"/>
              <a:buChar char="◆"/>
            </a:pPr>
            <a:r>
              <a:rPr lang="en-US" sz="1400" dirty="0">
                <a:solidFill>
                  <a:srgbClr val="1C1C1C"/>
                </a:solidFill>
                <a:latin typeface="Arial" pitchFamily="34" charset="0"/>
                <a:ea typeface="Arial" pitchFamily="34" charset="-122"/>
                <a:cs typeface="Arial" pitchFamily="34" charset="-120"/>
              </a:rPr>
              <a:t>One rate and one invoice for the whole move</a:t>
            </a:r>
            <a:endParaRPr lang="en-US" sz="1400" dirty="0"/>
          </a:p>
          <a:p>
            <a:pPr marL="342900" indent="-342900">
              <a:spcAft>
                <a:spcPts val="600"/>
              </a:spcAft>
              <a:buSzPct val="100000"/>
              <a:buChar char="◆"/>
            </a:pPr>
            <a:r>
              <a:rPr lang="en-US" sz="1400" dirty="0">
                <a:solidFill>
                  <a:srgbClr val="1C1C1C"/>
                </a:solidFill>
                <a:latin typeface="Arial" pitchFamily="34" charset="0"/>
                <a:ea typeface="Arial" pitchFamily="34" charset="-122"/>
                <a:cs typeface="Arial" pitchFamily="34" charset="-120"/>
              </a:rPr>
              <a:t>Car-level tracking and problem handling</a:t>
            </a:r>
            <a:endParaRPr lang="en-US" sz="1400" dirty="0"/>
          </a:p>
          <a:p>
            <a:pPr marL="342900" indent="-342900">
              <a:spcAft>
                <a:spcPts val="600"/>
              </a:spcAft>
              <a:buSzPct val="100000"/>
              <a:buChar char="◆"/>
            </a:pPr>
            <a:r>
              <a:rPr lang="en-US" sz="1400" dirty="0">
                <a:solidFill>
                  <a:srgbClr val="1C1C1C"/>
                </a:solidFill>
                <a:latin typeface="Arial" pitchFamily="34" charset="0"/>
                <a:ea typeface="Arial" pitchFamily="34" charset="-122"/>
                <a:cs typeface="Arial" pitchFamily="34" charset="-120"/>
              </a:rPr>
              <a:t>Handling designed for specific commodities</a:t>
            </a:r>
            <a:endParaRPr lang="en-US" sz="1400" dirty="0"/>
          </a:p>
          <a:p>
            <a:pPr marL="342900" indent="-342900">
              <a:spcAft>
                <a:spcPts val="600"/>
              </a:spcAft>
              <a:buSzPct val="100000"/>
              <a:buChar char="◆"/>
            </a:pPr>
            <a:r>
              <a:rPr lang="en-US" sz="1400" dirty="0">
                <a:solidFill>
                  <a:srgbClr val="1C1C1C"/>
                </a:solidFill>
                <a:latin typeface="Arial" pitchFamily="34" charset="0"/>
                <a:ea typeface="Arial" pitchFamily="34" charset="-122"/>
                <a:cs typeface="Arial" pitchFamily="34" charset="-120"/>
              </a:rPr>
              <a:t>Regional groups, or cooperation among independent shortlines</a:t>
            </a:r>
            <a:endParaRPr lang="en-US" sz="1400" dirty="0"/>
          </a:p>
        </p:txBody>
      </p:sp>
      <p:sp>
        <p:nvSpPr>
          <p:cNvPr id="13" name="Text 10"/>
          <p:cNvSpPr txBox="1"/>
          <p:nvPr/>
        </p:nvSpPr>
        <p:spPr>
          <a:xfrm>
            <a:off x="548640" y="4526280"/>
            <a:ext cx="11091672" cy="868680"/>
          </a:xfrm>
          <a:prstGeom prst="rect">
            <a:avLst/>
          </a:prstGeom>
          <a:noFill/>
          <a:ln/>
        </p:spPr>
        <p:txBody>
          <a:bodyPr wrap="square" lIns="0" tIns="0" rIns="0" bIns="0" rtlCol="0" anchor="t"/>
          <a:lstStyle/>
          <a:p>
            <a:pPr indent="0" marL="0">
              <a:buNone/>
            </a:pPr>
            <a:r>
              <a:rPr lang="en-US" sz="1300" dirty="0">
                <a:solidFill>
                  <a:srgbClr val="0D3A1B"/>
                </a:solidFill>
                <a:latin typeface="Arial" pitchFamily="34" charset="0"/>
                <a:ea typeface="Arial" pitchFamily="34" charset="-122"/>
                <a:cs typeface="Arial" pitchFamily="34" charset="-120"/>
              </a:rPr>
              <a:t>None of this changes the Class I operating model. It does depend on the Class I commercially and operationally: divisions that allow the combined move to compete with truck, a held interchange window, car supply, and participation in marketing and industrial development.</a:t>
            </a:r>
            <a:endParaRPr lang="en-US" sz="1300" dirty="0"/>
          </a:p>
        </p:txBody>
      </p:sp>
      <p:sp>
        <p:nvSpPr>
          <p:cNvPr id="14" name="Text 11"/>
          <p:cNvSpPr txBox="1"/>
          <p:nvPr/>
        </p:nvSpPr>
        <p:spPr>
          <a:xfrm>
            <a:off x="548640" y="553212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Each service is described in the whitepaper with its revenue lines, capital required, public funding, and main risk. No cost or timing figures are given; they are site-specific.</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EXECUTION</a:t>
            </a:r>
            <a:endParaRPr lang="en-US" sz="1000" dirty="0"/>
          </a:p>
        </p:txBody>
      </p:sp>
      <p:sp>
        <p:nvSpPr>
          <p:cNvPr id="3" name="Text 1"/>
          <p:cNvSpPr txBox="1"/>
          <p:nvPr/>
        </p:nvSpPr>
        <p:spPr>
          <a:xfrm>
            <a:off x="548640" y="658368"/>
            <a:ext cx="9628632" cy="640080"/>
          </a:xfrm>
          <a:prstGeom prst="rect">
            <a:avLst/>
          </a:prstGeom>
          <a:noFill/>
          <a:ln/>
        </p:spPr>
        <p:txBody>
          <a:bodyPr wrap="square" lIns="0" tIns="0" rIns="0" bIns="0" rtlCol="0" anchor="t"/>
          <a:lstStyle/>
          <a:p>
            <a:pPr indent="0" marL="0">
              <a:buNone/>
            </a:pPr>
            <a:r>
              <a:rPr lang="en-US" sz="2600" b="1" dirty="0">
                <a:solidFill>
                  <a:srgbClr val="0D3A1B"/>
                </a:solidFill>
                <a:latin typeface="Arial" pitchFamily="34" charset="0"/>
                <a:ea typeface="Arial" pitchFamily="34" charset="-122"/>
                <a:cs typeface="Arial" pitchFamily="34" charset="-120"/>
              </a:rPr>
              <a:t>The sequence, with a gate before capital</a:t>
            </a:r>
            <a:endParaRPr lang="en-US" sz="2600" dirty="0"/>
          </a:p>
        </p:txBody>
      </p:sp>
      <p:pic>
        <p:nvPicPr>
          <p:cNvPr id="4"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5" name="Text 2"/>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6" name="Text 3"/>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8</a:t>
            </a:r>
            <a:endParaRPr lang="en-US" sz="1000" dirty="0"/>
          </a:p>
        </p:txBody>
      </p:sp>
      <p:sp>
        <p:nvSpPr>
          <p:cNvPr id="7" name="Text 4"/>
          <p:cNvSpPr txBox="1"/>
          <p:nvPr/>
        </p:nvSpPr>
        <p:spPr>
          <a:xfrm>
            <a:off x="548640" y="1371600"/>
            <a:ext cx="7315200" cy="274320"/>
          </a:xfrm>
          <a:prstGeom prst="rect">
            <a:avLst/>
          </a:prstGeom>
          <a:noFill/>
          <a:ln/>
        </p:spPr>
        <p:txBody>
          <a:bodyPr wrap="square" lIns="0" tIns="0" rIns="0" bIns="0" rtlCol="0" anchor="ctr"/>
          <a:lstStyle/>
          <a:p>
            <a:pPr indent="0" marL="0">
              <a:buNone/>
            </a:pPr>
            <a:r>
              <a:rPr lang="en-US" sz="1000" b="1" spc="200" kern="0" dirty="0">
                <a:solidFill>
                  <a:srgbClr val="C28E2B"/>
                </a:solidFill>
                <a:latin typeface="Arial" pitchFamily="34" charset="0"/>
                <a:ea typeface="Arial" pitchFamily="34" charset="-122"/>
                <a:cs typeface="Arial" pitchFamily="34" charset="-120"/>
              </a:rPr>
              <a:t>ONE MARKET AT A TIME</a:t>
            </a:r>
            <a:endParaRPr lang="en-US" sz="1000" dirty="0"/>
          </a:p>
        </p:txBody>
      </p:sp>
      <p:sp>
        <p:nvSpPr>
          <p:cNvPr id="8" name="Text 5"/>
          <p:cNvSpPr txBox="1"/>
          <p:nvPr/>
        </p:nvSpPr>
        <p:spPr>
          <a:xfrm>
            <a:off x="548640" y="1691640"/>
            <a:ext cx="7315200" cy="3840480"/>
          </a:xfrm>
          <a:prstGeom prst="rect">
            <a:avLst/>
          </a:prstGeom>
          <a:noFill/>
          <a:ln/>
        </p:spPr>
        <p:txBody>
          <a:bodyPr wrap="square" lIns="0" tIns="0" rIns="0" bIns="0" rtlCol="0" anchor="t"/>
          <a:lstStyle/>
          <a:p>
            <a:pPr indent="0" marL="0">
              <a:buNone/>
            </a:pPr>
            <a:r>
              <a:rPr lang="en-US" sz="1150" b="1" dirty="0">
                <a:solidFill>
                  <a:srgbClr val="0D3A1B"/>
                </a:solidFill>
                <a:latin typeface="Arial" pitchFamily="34" charset="0"/>
                <a:ea typeface="Arial" pitchFamily="34" charset="-122"/>
                <a:cs typeface="Arial" pitchFamily="34" charset="-120"/>
              </a:rPr>
              <a:t>A. </a:t>
            </a:r>
            <a:pPr indent="0" marL="0">
              <a:spcAft>
                <a:spcPts val="700"/>
              </a:spcAft>
              <a:buNone/>
            </a:pPr>
            <a:r>
              <a:rPr lang="en-US" sz="1150" dirty="0">
                <a:solidFill>
                  <a:srgbClr val="1C1C1C"/>
                </a:solidFill>
                <a:latin typeface="Arial" pitchFamily="34" charset="0"/>
                <a:ea typeface="Arial" pitchFamily="34" charset="-122"/>
                <a:cs typeface="Arial" pitchFamily="34" charset="-120"/>
              </a:rPr>
              <a:t>Commercial and operating terms with the Class I in writing: rates and divisions, interchange window and blocking, private-car movement, data, and its role in marketing and development. If not available, move to another market.</a:t>
            </a:r>
            <a:endParaRPr lang="en-US" sz="1150" dirty="0"/>
          </a:p>
          <a:p>
            <a:pPr indent="0" marL="0">
              <a:buNone/>
            </a:pPr>
            <a:r>
              <a:rPr lang="en-US" sz="1150" b="1" dirty="0">
                <a:solidFill>
                  <a:srgbClr val="0D3A1B"/>
                </a:solidFill>
                <a:latin typeface="Arial" pitchFamily="34" charset="0"/>
                <a:ea typeface="Arial" pitchFamily="34" charset="-122"/>
                <a:cs typeface="Arial" pitchFamily="34" charset="-120"/>
              </a:rPr>
              <a:t>B. </a:t>
            </a:r>
            <a:pPr indent="0" marL="0">
              <a:spcAft>
                <a:spcPts val="700"/>
              </a:spcAft>
              <a:buNone/>
            </a:pPr>
            <a:r>
              <a:rPr lang="en-US" sz="1150" dirty="0">
                <a:solidFill>
                  <a:srgbClr val="1C1C1C"/>
                </a:solidFill>
                <a:latin typeface="Arial" pitchFamily="34" charset="0"/>
                <a:ea typeface="Arial" pitchFamily="34" charset="-122"/>
                <a:cs typeface="Arial" pitchFamily="34" charset="-120"/>
              </a:rPr>
              <a:t>Visit every rail-served customer; find out what it trucks and why. Set aside what rail cannot serve (short lanes, receivers off rail, unsuited product); pursue what is on truck for service, car, or rate reasons.</a:t>
            </a:r>
            <a:endParaRPr lang="en-US" sz="1150" dirty="0"/>
          </a:p>
          <a:p>
            <a:pPr indent="0" marL="0">
              <a:buNone/>
            </a:pPr>
            <a:r>
              <a:rPr lang="en-US" sz="1150" b="1" dirty="0">
                <a:solidFill>
                  <a:srgbClr val="0D3A1B"/>
                </a:solidFill>
                <a:latin typeface="Arial" pitchFamily="34" charset="0"/>
                <a:ea typeface="Arial" pitchFamily="34" charset="-122"/>
                <a:cs typeface="Arial" pitchFamily="34" charset="-120"/>
              </a:rPr>
              <a:t>C. </a:t>
            </a:r>
            <a:pPr indent="0" marL="0">
              <a:spcAft>
                <a:spcPts val="700"/>
              </a:spcAft>
              <a:buNone/>
            </a:pPr>
            <a:r>
              <a:rPr lang="en-US" sz="1150" dirty="0">
                <a:solidFill>
                  <a:srgbClr val="1C1C1C"/>
                </a:solidFill>
                <a:latin typeface="Arial" pitchFamily="34" charset="0"/>
                <a:ea typeface="Arial" pitchFamily="34" charset="-122"/>
                <a:cs typeface="Arial" pitchFamily="34" charset="-120"/>
              </a:rPr>
              <a:t>Publish the local schedule and report spot-and-pull performance monthly.</a:t>
            </a:r>
            <a:endParaRPr lang="en-US" sz="1150" dirty="0"/>
          </a:p>
          <a:p>
            <a:pPr indent="0" marL="0">
              <a:buNone/>
            </a:pPr>
            <a:r>
              <a:rPr lang="en-US" sz="1150" b="1" dirty="0">
                <a:solidFill>
                  <a:srgbClr val="0D3A1B"/>
                </a:solidFill>
                <a:latin typeface="Arial" pitchFamily="34" charset="0"/>
                <a:ea typeface="Arial" pitchFamily="34" charset="-122"/>
                <a:cs typeface="Arial" pitchFamily="34" charset="-120"/>
              </a:rPr>
              <a:t>D. </a:t>
            </a:r>
            <a:pPr indent="0" marL="0">
              <a:spcAft>
                <a:spcPts val="700"/>
              </a:spcAft>
              <a:buNone/>
            </a:pPr>
            <a:r>
              <a:rPr lang="en-US" sz="1150" dirty="0">
                <a:solidFill>
                  <a:srgbClr val="1C1C1C"/>
                </a:solidFill>
                <a:latin typeface="Arial" pitchFamily="34" charset="0"/>
                <a:ea typeface="Arial" pitchFamily="34" charset="-122"/>
                <a:cs typeface="Arial" pitchFamily="34" charset="-120"/>
              </a:rPr>
              <a:t>Quote specific truck lanes all-in, one at a time. Drop lanes the Class I will not price competitively.</a:t>
            </a:r>
            <a:endParaRPr lang="en-US" sz="1150" dirty="0"/>
          </a:p>
          <a:p>
            <a:pPr indent="0" marL="0">
              <a:buNone/>
            </a:pPr>
            <a:r>
              <a:rPr lang="en-US" sz="1150" b="1" dirty="0">
                <a:solidFill>
                  <a:srgbClr val="C28E2B"/>
                </a:solidFill>
                <a:latin typeface="Arial" pitchFamily="34" charset="0"/>
                <a:ea typeface="Arial" pitchFamily="34" charset="-122"/>
                <a:cs typeface="Arial" pitchFamily="34" charset="-120"/>
              </a:rPr>
              <a:t>E. Gate: </a:t>
            </a:r>
            <a:pPr indent="0" marL="0">
              <a:spcAft>
                <a:spcPts val="700"/>
              </a:spcAft>
              <a:buNone/>
            </a:pPr>
            <a:r>
              <a:rPr lang="en-US" sz="1150" dirty="0">
                <a:solidFill>
                  <a:srgbClr val="1C1C1C"/>
                </a:solidFill>
                <a:latin typeface="Arial" pitchFamily="34" charset="0"/>
                <a:ea typeface="Arial" pitchFamily="34" charset="-122"/>
                <a:cs typeface="Arial" pitchFamily="34" charset="-120"/>
              </a:rPr>
              <a:t>signed shipper volume and written Class I terms. Until both are in hand, no capital is committed; keep quoting lanes.</a:t>
            </a:r>
            <a:endParaRPr lang="en-US" sz="1150" dirty="0"/>
          </a:p>
          <a:p>
            <a:pPr indent="0" marL="0">
              <a:buNone/>
            </a:pPr>
            <a:r>
              <a:rPr lang="en-US" sz="1150" b="1" dirty="0">
                <a:solidFill>
                  <a:srgbClr val="0D3A1B"/>
                </a:solidFill>
                <a:latin typeface="Arial" pitchFamily="34" charset="0"/>
                <a:ea typeface="Arial" pitchFamily="34" charset="-122"/>
                <a:cs typeface="Arial" pitchFamily="34" charset="-120"/>
              </a:rPr>
              <a:t>F. </a:t>
            </a:r>
            <a:pPr indent="0" marL="0">
              <a:spcAft>
                <a:spcPts val="700"/>
              </a:spcAft>
              <a:buNone/>
            </a:pPr>
            <a:r>
              <a:rPr lang="en-US" sz="1150" dirty="0">
                <a:solidFill>
                  <a:srgbClr val="1C1C1C"/>
                </a:solidFill>
                <a:latin typeface="Arial" pitchFamily="34" charset="0"/>
                <a:ea typeface="Arial" pitchFamily="34" charset="-122"/>
                <a:cs typeface="Arial" pitchFamily="34" charset="-120"/>
              </a:rPr>
              <a:t>Commit capital sized to committed volume; industrial sites only where land is entitled and the Class I has agreed to serve the lead. Then the next market, or for a single-territory shortline, the next lane.</a:t>
            </a:r>
            <a:endParaRPr lang="en-US" sz="1150" dirty="0"/>
          </a:p>
        </p:txBody>
      </p:sp>
      <p:sp>
        <p:nvSpPr>
          <p:cNvPr id="9" name="Shape 6"/>
          <p:cNvSpPr/>
          <p:nvPr/>
        </p:nvSpPr>
        <p:spPr>
          <a:xfrm>
            <a:off x="8275320" y="1371600"/>
            <a:ext cx="3364992" cy="4160520"/>
          </a:xfrm>
          <a:prstGeom prst="rect">
            <a:avLst/>
          </a:prstGeom>
          <a:solidFill>
            <a:srgbClr val="F5EBD2"/>
          </a:solidFill>
          <a:ln w="12700">
            <a:solidFill>
              <a:srgbClr val="F5EBD2"/>
            </a:solidFill>
            <a:prstDash val="solid"/>
          </a:ln>
        </p:spPr>
      </p:sp>
      <p:sp>
        <p:nvSpPr>
          <p:cNvPr id="10" name="Text 7"/>
          <p:cNvSpPr txBox="1"/>
          <p:nvPr/>
        </p:nvSpPr>
        <p:spPr>
          <a:xfrm>
            <a:off x="8549640" y="1554480"/>
            <a:ext cx="2816352" cy="274320"/>
          </a:xfrm>
          <a:prstGeom prst="rect">
            <a:avLst/>
          </a:prstGeom>
          <a:noFill/>
          <a:ln/>
        </p:spPr>
        <p:txBody>
          <a:bodyPr wrap="square" lIns="0" tIns="0" rIns="0" bIns="0" rtlCol="0" anchor="ctr"/>
          <a:lstStyle/>
          <a:p>
            <a:pPr indent="0" marL="0">
              <a:buNone/>
            </a:pPr>
            <a:r>
              <a:rPr lang="en-US" sz="1000" b="1" spc="200" kern="0" dirty="0">
                <a:solidFill>
                  <a:srgbClr val="C28E2B"/>
                </a:solidFill>
                <a:latin typeface="Arial" pitchFamily="34" charset="0"/>
                <a:ea typeface="Arial" pitchFamily="34" charset="-122"/>
                <a:cs typeface="Arial" pitchFamily="34" charset="-120"/>
              </a:rPr>
              <a:t>REPORTED MONTHLY</a:t>
            </a:r>
            <a:endParaRPr lang="en-US" sz="1000" dirty="0"/>
          </a:p>
        </p:txBody>
      </p:sp>
      <p:sp>
        <p:nvSpPr>
          <p:cNvPr id="11" name="Text 8"/>
          <p:cNvSpPr txBox="1"/>
          <p:nvPr/>
        </p:nvSpPr>
        <p:spPr>
          <a:xfrm>
            <a:off x="8549640" y="1920240"/>
            <a:ext cx="2816352" cy="3474720"/>
          </a:xfrm>
          <a:prstGeom prst="rect">
            <a:avLst/>
          </a:prstGeom>
          <a:noFill/>
          <a:ln/>
        </p:spPr>
        <p:txBody>
          <a:bodyPr wrap="square" lIns="0" tIns="0" rIns="0" bIns="0" rtlCol="0" anchor="t"/>
          <a:lstStyle/>
          <a:p>
            <a:pPr marL="342900" indent="-342900">
              <a:spcAft>
                <a:spcPts val="600"/>
              </a:spcAft>
              <a:buSzPct val="100000"/>
              <a:buChar char="◆"/>
            </a:pPr>
            <a:r>
              <a:rPr lang="en-US" sz="1200" dirty="0">
                <a:solidFill>
                  <a:srgbClr val="1C1C1C"/>
                </a:solidFill>
                <a:latin typeface="Arial" pitchFamily="34" charset="0"/>
                <a:ea typeface="Arial" pitchFamily="34" charset="-122"/>
                <a:cs typeface="Arial" pitchFamily="34" charset="-120"/>
              </a:rPr>
              <a:t>Carloads per rail-served customer</a:t>
            </a:r>
            <a:endParaRPr lang="en-US" sz="1200" dirty="0"/>
          </a:p>
          <a:p>
            <a:pPr marL="342900" indent="-342900">
              <a:spcAft>
                <a:spcPts val="600"/>
              </a:spcAft>
              <a:buSzPct val="100000"/>
              <a:buChar char="◆"/>
            </a:pPr>
            <a:r>
              <a:rPr lang="en-US" sz="1200" dirty="0">
                <a:solidFill>
                  <a:srgbClr val="1C1C1C"/>
                </a:solidFill>
                <a:latin typeface="Arial" pitchFamily="34" charset="0"/>
                <a:ea typeface="Arial" pitchFamily="34" charset="-122"/>
                <a:cs typeface="Arial" pitchFamily="34" charset="-120"/>
              </a:rPr>
              <a:t>Spot-and-pull on-time and car-order fill rates</a:t>
            </a:r>
            <a:endParaRPr lang="en-US" sz="1200" dirty="0"/>
          </a:p>
          <a:p>
            <a:pPr marL="342900" indent="-342900">
              <a:spcAft>
                <a:spcPts val="600"/>
              </a:spcAft>
              <a:buSzPct val="100000"/>
              <a:buChar char="◆"/>
            </a:pPr>
            <a:r>
              <a:rPr lang="en-US" sz="1200" dirty="0">
                <a:solidFill>
                  <a:srgbClr val="1C1C1C"/>
                </a:solidFill>
                <a:latin typeface="Arial" pitchFamily="34" charset="0"/>
                <a:ea typeface="Arial" pitchFamily="34" charset="-122"/>
                <a:cs typeface="Arial" pitchFamily="34" charset="-120"/>
              </a:rPr>
              <a:t>Truck lanes converted, by lane</a:t>
            </a:r>
            <a:endParaRPr lang="en-US" sz="1200" dirty="0"/>
          </a:p>
          <a:p>
            <a:pPr marL="342900" indent="-342900">
              <a:spcAft>
                <a:spcPts val="600"/>
              </a:spcAft>
              <a:buSzPct val="100000"/>
              <a:buChar char="◆"/>
            </a:pPr>
            <a:r>
              <a:rPr lang="en-US" sz="1200" dirty="0">
                <a:solidFill>
                  <a:srgbClr val="1C1C1C"/>
                </a:solidFill>
                <a:latin typeface="Arial" pitchFamily="34" charset="0"/>
                <a:ea typeface="Arial" pitchFamily="34" charset="-122"/>
                <a:cs typeface="Arial" pitchFamily="34" charset="-120"/>
              </a:rPr>
              <a:t>Transload tonnage and new shippers</a:t>
            </a:r>
            <a:endParaRPr lang="en-US" sz="1200" dirty="0"/>
          </a:p>
          <a:p>
            <a:pPr marL="342900" indent="-342900">
              <a:spcAft>
                <a:spcPts val="600"/>
              </a:spcAft>
              <a:buSzPct val="100000"/>
              <a:buChar char="◆"/>
            </a:pPr>
            <a:r>
              <a:rPr lang="en-US" sz="1200" dirty="0">
                <a:solidFill>
                  <a:srgbClr val="1C1C1C"/>
                </a:solidFill>
                <a:latin typeface="Arial" pitchFamily="34" charset="0"/>
                <a:ea typeface="Arial" pitchFamily="34" charset="-122"/>
                <a:cs typeface="Arial" pitchFamily="34" charset="-120"/>
              </a:rPr>
              <a:t>Rail-served acres under option, permitted, leased</a:t>
            </a:r>
            <a:endParaRPr lang="en-US" sz="1200" dirty="0"/>
          </a:p>
          <a:p>
            <a:pPr marL="342900" indent="-342900">
              <a:spcAft>
                <a:spcPts val="600"/>
              </a:spcAft>
              <a:buSzPct val="100000"/>
              <a:buChar char="◆"/>
            </a:pPr>
            <a:r>
              <a:rPr lang="en-US" sz="1200" dirty="0">
                <a:solidFill>
                  <a:srgbClr val="1C1C1C"/>
                </a:solidFill>
                <a:latin typeface="Arial" pitchFamily="34" charset="0"/>
                <a:ea typeface="Arial" pitchFamily="34" charset="-122"/>
                <a:cs typeface="Arial" pitchFamily="34" charset="-120"/>
              </a:rPr>
              <a:t>Revenue per carload including services</a:t>
            </a:r>
            <a:endParaRPr lang="en-US" sz="1200" dirty="0"/>
          </a:p>
        </p:txBody>
      </p:sp>
      <p:sp>
        <p:nvSpPr>
          <p:cNvPr id="12" name="Text 9"/>
          <p:cNvSpPr txBox="1"/>
          <p:nvPr/>
        </p:nvSpPr>
        <p:spPr>
          <a:xfrm>
            <a:off x="548640" y="571500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Steps A through D need no capital. The most common failure is building at F before E is satisfied. This sequence reflects the authors' experience operating shortlines and terminals.</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BARRIERS</a:t>
            </a:r>
            <a:endParaRPr lang="en-US" sz="1000" dirty="0"/>
          </a:p>
        </p:txBody>
      </p:sp>
      <p:sp>
        <p:nvSpPr>
          <p:cNvPr id="3" name="Text 1"/>
          <p:cNvSpPr txBox="1"/>
          <p:nvPr/>
        </p:nvSpPr>
        <p:spPr>
          <a:xfrm>
            <a:off x="548640" y="658368"/>
            <a:ext cx="9628632" cy="640080"/>
          </a:xfrm>
          <a:prstGeom prst="rect">
            <a:avLst/>
          </a:prstGeom>
          <a:noFill/>
          <a:ln/>
        </p:spPr>
        <p:txBody>
          <a:bodyPr wrap="square" lIns="0" tIns="0" rIns="0" bIns="0" rtlCol="0" anchor="t"/>
          <a:lstStyle/>
          <a:p>
            <a:pPr indent="0" marL="0">
              <a:buNone/>
            </a:pPr>
            <a:r>
              <a:rPr lang="en-US" sz="2200" b="1" dirty="0">
                <a:solidFill>
                  <a:srgbClr val="0D3A1B"/>
                </a:solidFill>
                <a:latin typeface="Arial" pitchFamily="34" charset="0"/>
                <a:ea typeface="Arial" pitchFamily="34" charset="-122"/>
                <a:cs typeface="Arial" pitchFamily="34" charset="-120"/>
              </a:rPr>
              <a:t>What each party has to do, and what stands in the way</a:t>
            </a:r>
            <a:endParaRPr lang="en-US" sz="2200" dirty="0"/>
          </a:p>
        </p:txBody>
      </p:sp>
      <p:pic>
        <p:nvPicPr>
          <p:cNvPr id="4"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5" name="Text 2"/>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6" name="Text 3"/>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9</a:t>
            </a:r>
            <a:endParaRPr lang="en-US" sz="10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914400"/>
        </p:xfrm>
        <a:graphic>
          <a:graphicData uri="http://schemas.openxmlformats.org/drawingml/2006/table">
            <a:tbl>
              <a:tblPr/>
              <a:tblGrid>
                <a:gridCol w="1920240"/>
                <a:gridCol w="4585716"/>
                <a:gridCol w="4585716"/>
              </a:tblGrid>
              <a:tr h="0">
                <a:tc>
                  <a:txBody>
                    <a:bodyPr/>
                    <a:lstStyle/>
                    <a:p>
                      <a:pPr indent="0" marL="0">
                        <a:buNone/>
                      </a:pPr>
                      <a:r>
                        <a:rPr lang="en-US" sz="900" b="1" spc="200" kern="0" dirty="0">
                          <a:solidFill>
                            <a:srgbClr val="FFFFFF"/>
                          </a:solidFill>
                          <a:latin typeface="Arial" pitchFamily="34" charset="0"/>
                          <a:ea typeface="Arial" pitchFamily="34" charset="-122"/>
                          <a:cs typeface="Arial" pitchFamily="34" charset="-120"/>
                        </a:rPr>
                        <a:t>PARTY</a:t>
                      </a:r>
                      <a:endParaRPr lang="en-US" sz="9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solidFill>
                      <a:srgbClr val="0D3A1B"/>
                    </a:solidFill>
                  </a:tcPr>
                </a:tc>
                <a:tc>
                  <a:txBody>
                    <a:bodyPr/>
                    <a:lstStyle/>
                    <a:p>
                      <a:pPr indent="0" marL="0">
                        <a:buNone/>
                      </a:pPr>
                      <a:r>
                        <a:rPr lang="en-US" sz="900" b="1" spc="200" kern="0" dirty="0">
                          <a:solidFill>
                            <a:srgbClr val="FFFFFF"/>
                          </a:solidFill>
                          <a:latin typeface="Arial" pitchFamily="34" charset="0"/>
                          <a:ea typeface="Arial" pitchFamily="34" charset="-122"/>
                          <a:cs typeface="Arial" pitchFamily="34" charset="-120"/>
                        </a:rPr>
                        <a:t>REQUIRED</a:t>
                      </a:r>
                      <a:endParaRPr lang="en-US" sz="9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solidFill>
                      <a:srgbClr val="0D3A1B"/>
                    </a:solidFill>
                  </a:tcPr>
                </a:tc>
                <a:tc>
                  <a:txBody>
                    <a:bodyPr/>
                    <a:lstStyle/>
                    <a:p>
                      <a:pPr indent="0" marL="0">
                        <a:buNone/>
                      </a:pPr>
                      <a:r>
                        <a:rPr lang="en-US" sz="900" b="1" spc="200" kern="0" dirty="0">
                          <a:solidFill>
                            <a:srgbClr val="FFFFFF"/>
                          </a:solidFill>
                          <a:latin typeface="Arial" pitchFamily="34" charset="0"/>
                          <a:ea typeface="Arial" pitchFamily="34" charset="-122"/>
                          <a:cs typeface="Arial" pitchFamily="34" charset="-120"/>
                        </a:rPr>
                        <a:t>CURRENT BARRIER</a:t>
                      </a:r>
                      <a:endParaRPr lang="en-US" sz="9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solidFill>
                      <a:srgbClr val="0D3A1B"/>
                    </a:solidFill>
                  </a:tcPr>
                </a:tc>
              </a:tr>
              <a:tr h="0">
                <a:tc>
                  <a:txBody>
                    <a:bodyPr/>
                    <a:lstStyle/>
                    <a:p>
                      <a:pPr indent="0" marL="0">
                        <a:buNone/>
                      </a:pPr>
                      <a:r>
                        <a:rPr lang="en-US" sz="1100" b="1" dirty="0">
                          <a:solidFill>
                            <a:srgbClr val="0D3A1B"/>
                          </a:solidFill>
                          <a:latin typeface="Arial" pitchFamily="34" charset="0"/>
                          <a:ea typeface="Arial" pitchFamily="34" charset="-122"/>
                          <a:cs typeface="Arial" pitchFamily="34" charset="-120"/>
                        </a:rPr>
                        <a:t>Shortlines and terminals</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100" dirty="0">
                          <a:solidFill>
                            <a:srgbClr val="1C1C1C"/>
                          </a:solidFill>
                          <a:latin typeface="Arial" pitchFamily="34" charset="0"/>
                          <a:ea typeface="Arial" pitchFamily="34" charset="-122"/>
                          <a:cs typeface="Arial" pitchFamily="34" charset="-120"/>
                        </a:rPr>
                        <a:t>Provide the eight services above</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100" dirty="0">
                          <a:solidFill>
                            <a:srgbClr val="1C1C1C"/>
                          </a:solidFill>
                          <a:latin typeface="Arial" pitchFamily="34" charset="0"/>
                          <a:ea typeface="Arial" pitchFamily="34" charset="-122"/>
                          <a:cs typeface="Arial" pitchFamily="34" charset="-120"/>
                        </a:rPr>
                        <a:t>Small scale; inherited deferred maintenance; about 25% of revenue goes to track rehabilitation (ASLRRA)</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r>
              <a:tr h="0">
                <a:tc>
                  <a:txBody>
                    <a:bodyPr/>
                    <a:lstStyle/>
                    <a:p>
                      <a:pPr indent="0" marL="0">
                        <a:buNone/>
                      </a:pPr>
                      <a:r>
                        <a:rPr lang="en-US" sz="1100" b="1" dirty="0">
                          <a:solidFill>
                            <a:srgbClr val="0D3A1B"/>
                          </a:solidFill>
                          <a:latin typeface="Arial" pitchFamily="34" charset="0"/>
                          <a:ea typeface="Arial" pitchFamily="34" charset="-122"/>
                          <a:cs typeface="Arial" pitchFamily="34" charset="-120"/>
                        </a:rPr>
                        <a:t>Class I railroads</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100" dirty="0">
                          <a:solidFill>
                            <a:srgbClr val="1C1C1C"/>
                          </a:solidFill>
                          <a:latin typeface="Arial" pitchFamily="34" charset="0"/>
                          <a:ea typeface="Arial" pitchFamily="34" charset="-122"/>
                          <a:cs typeface="Arial" pitchFamily="34" charset="-120"/>
                        </a:rPr>
                        <a:t>Hold interchange windows; accept pre-blocked traffic; set divisions or Rule 11 rates for a competitive lane; move private cars on the same schedule as loads; share ISP/OETA data</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100" dirty="0">
                          <a:solidFill>
                            <a:srgbClr val="1C1C1C"/>
                          </a:solidFill>
                          <a:latin typeface="Arial" pitchFamily="34" charset="0"/>
                          <a:ea typeface="Arial" pitchFamily="34" charset="-122"/>
                          <a:cs typeface="Arial" pitchFamily="34" charset="-120"/>
                        </a:rPr>
                        <a:t>Reduced local frequency under PSR; embargoes; demurrage practices; interchange commitments on spun-off lines; divisions set unilaterally (GAO, STB)</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r>
              <a:tr h="0">
                <a:tc>
                  <a:txBody>
                    <a:bodyPr/>
                    <a:lstStyle/>
                    <a:p>
                      <a:pPr indent="0" marL="0">
                        <a:buNone/>
                      </a:pPr>
                      <a:r>
                        <a:rPr lang="en-US" sz="1100" b="1" dirty="0">
                          <a:solidFill>
                            <a:srgbClr val="0D3A1B"/>
                          </a:solidFill>
                          <a:latin typeface="Arial" pitchFamily="34" charset="0"/>
                          <a:ea typeface="Arial" pitchFamily="34" charset="-122"/>
                          <a:cs typeface="Arial" pitchFamily="34" charset="-120"/>
                        </a:rPr>
                        <a:t>Shippers</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100" dirty="0">
                          <a:solidFill>
                            <a:srgbClr val="1C1C1C"/>
                          </a:solidFill>
                          <a:latin typeface="Arial" pitchFamily="34" charset="0"/>
                          <a:ea typeface="Arial" pitchFamily="34" charset="-122"/>
                          <a:cs typeface="Arial" pitchFamily="34" charset="-120"/>
                        </a:rPr>
                        <a:t>Commit volume in exchange for a schedule and a single rate; site new plants on rail</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100" dirty="0">
                          <a:solidFill>
                            <a:srgbClr val="1C1C1C"/>
                          </a:solidFill>
                          <a:latin typeface="Arial" pitchFamily="34" charset="0"/>
                          <a:ea typeface="Arial" pitchFamily="34" charset="-122"/>
                          <a:cs typeface="Arial" pitchFamily="34" charset="-120"/>
                        </a:rPr>
                        <a:t>Cost of holding inventory against variable transit; private cars are the shipper's responsibility and must be kept off Class I networks; highway access ranks ahead of rail in site selection</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r>
              <a:tr h="0">
                <a:tc>
                  <a:txBody>
                    <a:bodyPr/>
                    <a:lstStyle/>
                    <a:p>
                      <a:pPr indent="0" marL="0">
                        <a:buNone/>
                      </a:pPr>
                      <a:r>
                        <a:rPr lang="en-US" sz="1100" b="1" dirty="0">
                          <a:solidFill>
                            <a:srgbClr val="0D3A1B"/>
                          </a:solidFill>
                          <a:latin typeface="Arial" pitchFamily="34" charset="0"/>
                          <a:ea typeface="Arial" pitchFamily="34" charset="-122"/>
                          <a:cs typeface="Arial" pitchFamily="34" charset="-120"/>
                        </a:rPr>
                        <a:t>Public sector</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100" dirty="0">
                          <a:solidFill>
                            <a:srgbClr val="1C1C1C"/>
                          </a:solidFill>
                          <a:latin typeface="Arial" pitchFamily="34" charset="0"/>
                          <a:ea typeface="Arial" pitchFamily="34" charset="-122"/>
                          <a:cs typeface="Arial" pitchFamily="34" charset="-120"/>
                        </a:rPr>
                        <a:t>Keep service metrics public; restore a competitive-access remedy; fund shortline and terminal capacity; index 45G</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100" dirty="0">
                          <a:solidFill>
                            <a:srgbClr val="1C1C1C"/>
                          </a:solidFill>
                          <a:latin typeface="Arial" pitchFamily="34" charset="0"/>
                          <a:ea typeface="Arial" pitchFamily="34" charset="-122"/>
                          <a:cs typeface="Arial" pitchFamily="34" charset="-120"/>
                        </a:rPr>
                        <a:t>2024 switching rule vacated by the Seventh Circuit (July 2025); 45G cap unchanged since 2005, rate now 40%; CRISI advance appropriations run only through FY2026</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r>
              <a:tr h="0">
                <a:tc>
                  <a:txBody>
                    <a:bodyPr/>
                    <a:lstStyle/>
                    <a:p>
                      <a:pPr indent="0" marL="0">
                        <a:buNone/>
                      </a:pPr>
                      <a:r>
                        <a:rPr lang="en-US" sz="1100" b="1" dirty="0">
                          <a:solidFill>
                            <a:srgbClr val="0D3A1B"/>
                          </a:solidFill>
                          <a:latin typeface="Arial" pitchFamily="34" charset="0"/>
                          <a:ea typeface="Arial" pitchFamily="34" charset="-122"/>
                          <a:cs typeface="Arial" pitchFamily="34" charset="-120"/>
                        </a:rPr>
                        <a:t>Investors</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100" dirty="0">
                          <a:solidFill>
                            <a:srgbClr val="1C1C1C"/>
                          </a:solidFill>
                          <a:latin typeface="Arial" pitchFamily="34" charset="0"/>
                          <a:ea typeface="Arial" pitchFamily="34" charset="-122"/>
                          <a:cs typeface="Arial" pitchFamily="34" charset="-120"/>
                        </a:rPr>
                        <a:t>Fund growth on lane-by-lane estimates rather than on existing traffic alone</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c>
                  <a:txBody>
                    <a:bodyPr/>
                    <a:lstStyle/>
                    <a:p>
                      <a:pPr indent="0" marL="0">
                        <a:buNone/>
                      </a:pPr>
                      <a:r>
                        <a:rPr lang="en-US" sz="1100" dirty="0">
                          <a:solidFill>
                            <a:srgbClr val="1C1C1C"/>
                          </a:solidFill>
                          <a:latin typeface="Arial" pitchFamily="34" charset="0"/>
                          <a:ea typeface="Arial" pitchFamily="34" charset="-122"/>
                          <a:cs typeface="Arial" pitchFamily="34" charset="-120"/>
                        </a:rPr>
                        <a:t>No accepted method for evaluating shortline growth; commodity-level data partly confidential; no industry growth record since 2006</a:t>
                      </a:r>
                      <a:endParaRPr lang="en-US" sz="1100" dirty="0">
                        <a:latin typeface="Arial" charset="0"/>
                        <a:ea typeface="Arial" charset="0"/>
                        <a:cs typeface="Arial" charset="0"/>
                      </a:endParaRPr>
                    </a:p>
                  </a:txBody>
                  <a:tcPr marL="109728" marR="109728" marT="64008" marB="64008" anchor="t">
                    <a:lnL w="9525" cap="flat" cmpd="sng" algn="ctr">
                      <a:solidFill>
                        <a:srgbClr val="D9D4C6"/>
                      </a:solidFill>
                      <a:prstDash val="solid"/>
                      <a:round/>
                      <a:headEnd type="none" w="med" len="med"/>
                      <a:tailEnd type="none" w="med" len="med"/>
                    </a:lnL>
                    <a:lnR w="9525" cap="flat" cmpd="sng" algn="ctr">
                      <a:solidFill>
                        <a:srgbClr val="D9D4C6"/>
                      </a:solidFill>
                      <a:prstDash val="solid"/>
                      <a:round/>
                      <a:headEnd type="none" w="med" len="med"/>
                      <a:tailEnd type="none" w="med" len="med"/>
                    </a:lnR>
                    <a:lnT w="9525" cap="flat" cmpd="sng" algn="ctr">
                      <a:solidFill>
                        <a:srgbClr val="D9D4C6"/>
                      </a:solidFill>
                      <a:prstDash val="solid"/>
                      <a:round/>
                      <a:headEnd type="none" w="med" len="med"/>
                      <a:tailEnd type="none" w="med" len="med"/>
                    </a:lnT>
                    <a:lnB w="9525" cap="flat" cmpd="sng" algn="ctr">
                      <a:solidFill>
                        <a:srgbClr val="D9D4C6"/>
                      </a:solidFill>
                      <a:prstDash val="solid"/>
                      <a:round/>
                      <a:headEnd type="none" w="med" len="med"/>
                      <a:tailEnd type="none" w="med" len="med"/>
                    </a:lnB>
                  </a:tcPr>
                </a:tc>
              </a:tr>
            </a:tbl>
          </a:graphicData>
        </a:graphic>
      </p:graphicFrame>
      <p:sp>
        <p:nvSpPr>
          <p:cNvPr id="8" name="Text 4"/>
          <p:cNvSpPr txBox="1"/>
          <p:nvPr/>
        </p:nvSpPr>
        <p:spPr>
          <a:xfrm>
            <a:off x="548640" y="548640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The barriers are connected. A Class I will not hold a window for traffic that does not exist; a shipper will not commit to a schedule no one has kept; an investor will not fund a terminal in a market that has not been estimated. The shortline has to act first and build the record. Nothing in this approach requires rate regulation, a change in Class I ownership or operating model, a particular merger outcome, or federal money beyond existing programs.</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D3A1B"/>
        </a:solidFill>
      </p:bgPr>
    </p:bg>
    <p:spTree>
      <p:nvGrpSpPr>
        <p:cNvPr id="1" name=""/>
        <p:cNvGrpSpPr/>
        <p:nvPr/>
      </p:nvGrpSpPr>
      <p:grpSpPr>
        <a:xfrm>
          <a:off x="0" y="0"/>
          <a:ext cx="0" cy="0"/>
          <a:chOff x="0" y="0"/>
          <a:chExt cx="0" cy="0"/>
        </a:xfrm>
      </p:grpSpPr>
      <p:sp>
        <p:nvSpPr>
          <p:cNvPr id="2" name="Text 0"/>
          <p:cNvSpPr txBox="1"/>
          <p:nvPr/>
        </p:nvSpPr>
        <p:spPr>
          <a:xfrm>
            <a:off x="7982712" y="457200"/>
            <a:ext cx="3657600" cy="274320"/>
          </a:xfrm>
          <a:prstGeom prst="rect">
            <a:avLst/>
          </a:prstGeom>
          <a:noFill/>
          <a:ln/>
        </p:spPr>
        <p:txBody>
          <a:bodyPr wrap="square" lIns="0" tIns="0" rIns="0" bIns="0" rtlCol="0" anchor="ctr"/>
          <a:lstStyle/>
          <a:p>
            <a:pPr algn="r" indent="0" marL="0">
              <a:buNone/>
            </a:pPr>
            <a:r>
              <a:rPr lang="en-US" sz="1000" b="1" spc="300" kern="0" dirty="0">
                <a:solidFill>
                  <a:srgbClr val="C28E2B"/>
                </a:solidFill>
                <a:latin typeface="Arial" pitchFamily="34" charset="0"/>
                <a:ea typeface="Arial" pitchFamily="34" charset="-122"/>
                <a:cs typeface="Arial" pitchFamily="34" charset="-120"/>
              </a:rPr>
              <a:t>RAIL-INDUSTRIAL PARTNERS</a:t>
            </a:r>
            <a:endParaRPr lang="en-US" sz="1000" dirty="0"/>
          </a:p>
        </p:txBody>
      </p:sp>
      <p:sp>
        <p:nvSpPr>
          <p:cNvPr id="3" name="Text 1"/>
          <p:cNvSpPr txBox="1"/>
          <p:nvPr/>
        </p:nvSpPr>
        <p:spPr>
          <a:xfrm>
            <a:off x="548640" y="457200"/>
            <a:ext cx="54864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CONCLUSION</a:t>
            </a:r>
            <a:endParaRPr lang="en-US" sz="1000" dirty="0"/>
          </a:p>
        </p:txBody>
      </p:sp>
      <p:sp>
        <p:nvSpPr>
          <p:cNvPr id="4" name="Text 2"/>
          <p:cNvSpPr txBox="1"/>
          <p:nvPr/>
        </p:nvSpPr>
        <p:spPr>
          <a:xfrm>
            <a:off x="548640" y="960120"/>
            <a:ext cx="11091672" cy="1554480"/>
          </a:xfrm>
          <a:prstGeom prst="rect">
            <a:avLst/>
          </a:prstGeom>
          <a:noFill/>
          <a:ln/>
        </p:spPr>
        <p:txBody>
          <a:bodyPr wrap="square" lIns="0" tIns="0" rIns="0" bIns="0" rtlCol="0" anchor="t"/>
          <a:lstStyle/>
          <a:p>
            <a:pPr indent="0" marL="0">
              <a:buNone/>
            </a:pPr>
            <a:r>
              <a:rPr lang="en-US" sz="2200" b="1" dirty="0">
                <a:solidFill>
                  <a:srgbClr val="FFFFFF"/>
                </a:solidFill>
                <a:latin typeface="Arial" pitchFamily="34" charset="0"/>
                <a:ea typeface="Arial" pitchFamily="34" charset="-122"/>
                <a:cs typeface="Arial" pitchFamily="34" charset="-120"/>
              </a:rPr>
              <a:t>Merchandise carload share can be recovered market by market. Shortlines and terminals do the gathering; the Class Is haul it. The first only works if the second supports it in rates, divisions, service, and development.</a:t>
            </a:r>
            <a:endParaRPr lang="en-US" sz="2200" dirty="0"/>
          </a:p>
        </p:txBody>
      </p:sp>
      <p:sp>
        <p:nvSpPr>
          <p:cNvPr id="5" name="Shape 3"/>
          <p:cNvSpPr/>
          <p:nvPr/>
        </p:nvSpPr>
        <p:spPr>
          <a:xfrm>
            <a:off x="548640" y="2788920"/>
            <a:ext cx="3453384" cy="2103120"/>
          </a:xfrm>
          <a:prstGeom prst="rect">
            <a:avLst/>
          </a:prstGeom>
          <a:solidFill>
            <a:srgbClr val="164A27"/>
          </a:solidFill>
          <a:ln w="12700">
            <a:solidFill>
              <a:srgbClr val="164A27"/>
            </a:solidFill>
            <a:prstDash val="solid"/>
          </a:ln>
        </p:spPr>
      </p:sp>
      <p:sp>
        <p:nvSpPr>
          <p:cNvPr id="6" name="Text 4"/>
          <p:cNvSpPr txBox="1"/>
          <p:nvPr/>
        </p:nvSpPr>
        <p:spPr>
          <a:xfrm>
            <a:off x="777240" y="3017520"/>
            <a:ext cx="2996184" cy="1645920"/>
          </a:xfrm>
          <a:prstGeom prst="rect">
            <a:avLst/>
          </a:prstGeom>
          <a:noFill/>
          <a:ln/>
        </p:spPr>
        <p:txBody>
          <a:bodyPr wrap="square" lIns="0" tIns="0" rIns="0" bIns="0" rtlCol="0" anchor="t"/>
          <a:lstStyle/>
          <a:p>
            <a:pPr indent="0" marL="0">
              <a:buNone/>
            </a:pPr>
            <a:r>
              <a:rPr lang="en-US" sz="1300" dirty="0">
                <a:solidFill>
                  <a:srgbClr val="F1EEE4"/>
                </a:solidFill>
                <a:latin typeface="Arial" pitchFamily="34" charset="0"/>
                <a:ea typeface="Arial" pitchFamily="34" charset="-122"/>
                <a:cs typeface="Arial" pitchFamily="34" charset="-120"/>
              </a:rPr>
              <a:t>Shortlines and terminals hold the customer relationship, switch at lower cost, and have no operating-ratio target that penalizes a small customer.</a:t>
            </a:r>
            <a:endParaRPr lang="en-US" sz="1300" dirty="0"/>
          </a:p>
        </p:txBody>
      </p:sp>
      <p:sp>
        <p:nvSpPr>
          <p:cNvPr id="7" name="Shape 5"/>
          <p:cNvSpPr/>
          <p:nvPr/>
        </p:nvSpPr>
        <p:spPr>
          <a:xfrm>
            <a:off x="4367784" y="2788920"/>
            <a:ext cx="3453384" cy="2103120"/>
          </a:xfrm>
          <a:prstGeom prst="rect">
            <a:avLst/>
          </a:prstGeom>
          <a:solidFill>
            <a:srgbClr val="164A27"/>
          </a:solidFill>
          <a:ln w="12700">
            <a:solidFill>
              <a:srgbClr val="164A27"/>
            </a:solidFill>
            <a:prstDash val="solid"/>
          </a:ln>
        </p:spPr>
      </p:sp>
      <p:sp>
        <p:nvSpPr>
          <p:cNvPr id="8" name="Text 6"/>
          <p:cNvSpPr txBox="1"/>
          <p:nvPr/>
        </p:nvSpPr>
        <p:spPr>
          <a:xfrm>
            <a:off x="4596384" y="3017520"/>
            <a:ext cx="2996184" cy="1645920"/>
          </a:xfrm>
          <a:prstGeom prst="rect">
            <a:avLst/>
          </a:prstGeom>
          <a:noFill/>
          <a:ln/>
        </p:spPr>
        <p:txBody>
          <a:bodyPr wrap="square" lIns="0" tIns="0" rIns="0" bIns="0" rtlCol="0" anchor="t"/>
          <a:lstStyle/>
          <a:p>
            <a:pPr indent="0" marL="0">
              <a:buNone/>
            </a:pPr>
            <a:r>
              <a:rPr lang="en-US" sz="1300" dirty="0">
                <a:solidFill>
                  <a:srgbClr val="F1EEE4"/>
                </a:solidFill>
                <a:latin typeface="Arial" pitchFamily="34" charset="0"/>
                <a:ea typeface="Arial" pitchFamily="34" charset="-122"/>
                <a:cs typeface="Arial" pitchFamily="34" charset="-120"/>
              </a:rPr>
              <a:t>The Class Is keep the linehaul. Their part is a competitive division, a scheduled interchange, car supply, and participation in marketing and industrial development.</a:t>
            </a:r>
            <a:endParaRPr lang="en-US" sz="1300" dirty="0"/>
          </a:p>
        </p:txBody>
      </p:sp>
      <p:sp>
        <p:nvSpPr>
          <p:cNvPr id="9" name="Shape 7"/>
          <p:cNvSpPr/>
          <p:nvPr/>
        </p:nvSpPr>
        <p:spPr>
          <a:xfrm>
            <a:off x="8186928" y="2788920"/>
            <a:ext cx="3453384" cy="2103120"/>
          </a:xfrm>
          <a:prstGeom prst="rect">
            <a:avLst/>
          </a:prstGeom>
          <a:solidFill>
            <a:srgbClr val="164A27"/>
          </a:solidFill>
          <a:ln w="12700">
            <a:solidFill>
              <a:srgbClr val="164A27"/>
            </a:solidFill>
            <a:prstDash val="solid"/>
          </a:ln>
        </p:spPr>
      </p:sp>
      <p:sp>
        <p:nvSpPr>
          <p:cNvPr id="10" name="Text 8"/>
          <p:cNvSpPr txBox="1"/>
          <p:nvPr/>
        </p:nvSpPr>
        <p:spPr>
          <a:xfrm>
            <a:off x="8415528" y="3017520"/>
            <a:ext cx="2996184" cy="1645920"/>
          </a:xfrm>
          <a:prstGeom prst="rect">
            <a:avLst/>
          </a:prstGeom>
          <a:noFill/>
          <a:ln/>
        </p:spPr>
        <p:txBody>
          <a:bodyPr wrap="square" lIns="0" tIns="0" rIns="0" bIns="0" rtlCol="0" anchor="t"/>
          <a:lstStyle/>
          <a:p>
            <a:pPr indent="0" marL="0">
              <a:buNone/>
            </a:pPr>
            <a:r>
              <a:rPr lang="en-US" sz="1300" dirty="0">
                <a:solidFill>
                  <a:srgbClr val="F1EEE4"/>
                </a:solidFill>
                <a:latin typeface="Arial" pitchFamily="34" charset="0"/>
                <a:ea typeface="Arial" pitchFamily="34" charset="-122"/>
                <a:cs typeface="Arial" pitchFamily="34" charset="-120"/>
              </a:rPr>
              <a:t>A single-territory shortline can do this work on its own with its Class I; an owner of several properties can run them as one regional business. Either grows carloads where the Class Is on their own have not.</a:t>
            </a:r>
            <a:endParaRPr lang="en-US" sz="1300" dirty="0"/>
          </a:p>
        </p:txBody>
      </p:sp>
      <p:sp>
        <p:nvSpPr>
          <p:cNvPr id="11" name="Text 9"/>
          <p:cNvSpPr txBox="1"/>
          <p:nvPr/>
        </p:nvSpPr>
        <p:spPr>
          <a:xfrm>
            <a:off x="548640" y="5257800"/>
            <a:ext cx="7315200" cy="320040"/>
          </a:xfrm>
          <a:prstGeom prst="rect">
            <a:avLst/>
          </a:prstGeom>
          <a:noFill/>
          <a:ln/>
        </p:spPr>
        <p:txBody>
          <a:bodyPr wrap="square" lIns="0" tIns="0" rIns="0" bIns="0" rtlCol="0" anchor="ctr"/>
          <a:lstStyle/>
          <a:p>
            <a:pPr indent="0" marL="0">
              <a:buNone/>
            </a:pPr>
            <a:r>
              <a:rPr lang="en-US" sz="1200" b="1" dirty="0">
                <a:solidFill>
                  <a:srgbClr val="C28E2B"/>
                </a:solidFill>
                <a:latin typeface="Arial" pitchFamily="34" charset="0"/>
                <a:ea typeface="Arial" pitchFamily="34" charset="-122"/>
                <a:cs typeface="Arial" pitchFamily="34" charset="-120"/>
              </a:rPr>
              <a:t>inquiries@rail-industrial.com   |   1-855-357-1000</a:t>
            </a:r>
            <a:endParaRPr lang="en-US" sz="1200" dirty="0"/>
          </a:p>
        </p:txBody>
      </p:sp>
      <p:sp>
        <p:nvSpPr>
          <p:cNvPr id="12" name="Text 10"/>
          <p:cNvSpPr txBox="1"/>
          <p:nvPr/>
        </p:nvSpPr>
        <p:spPr>
          <a:xfrm>
            <a:off x="7982712" y="5257800"/>
            <a:ext cx="3657600" cy="320040"/>
          </a:xfrm>
          <a:prstGeom prst="rect">
            <a:avLst/>
          </a:prstGeom>
          <a:noFill/>
          <a:ln/>
        </p:spPr>
        <p:txBody>
          <a:bodyPr wrap="square" lIns="0" tIns="0" rIns="0" bIns="0" rtlCol="0" anchor="ctr"/>
          <a:lstStyle/>
          <a:p>
            <a:pPr algn="r" indent="0" marL="0">
              <a:buNone/>
            </a:pPr>
            <a:r>
              <a:rPr lang="en-US" sz="1000" b="1" spc="300" kern="0" dirty="0">
                <a:solidFill>
                  <a:srgbClr val="C28E2B"/>
                </a:solidFill>
                <a:latin typeface="Arial" pitchFamily="34" charset="0"/>
                <a:ea typeface="Arial" pitchFamily="34" charset="-122"/>
                <a:cs typeface="Arial" pitchFamily="34" charset="-120"/>
              </a:rPr>
              <a:t>RAIL-INDUSTRIAL.COM</a:t>
            </a:r>
            <a:endParaRPr lang="en-US" sz="1000" dirty="0"/>
          </a:p>
        </p:txBody>
      </p:sp>
      <p:sp>
        <p:nvSpPr>
          <p:cNvPr id="13" name="Text 11"/>
          <p:cNvSpPr txBox="1"/>
          <p:nvPr/>
        </p:nvSpPr>
        <p:spPr>
          <a:xfrm>
            <a:off x="548640" y="5669280"/>
            <a:ext cx="11091672" cy="365760"/>
          </a:xfrm>
          <a:prstGeom prst="rect">
            <a:avLst/>
          </a:prstGeom>
          <a:noFill/>
          <a:ln/>
        </p:spPr>
        <p:txBody>
          <a:bodyPr wrap="square" lIns="0" tIns="0" rIns="0" bIns="0" rtlCol="0" anchor="ctr"/>
          <a:lstStyle/>
          <a:p>
            <a:pPr indent="0" marL="0">
              <a:buNone/>
            </a:pPr>
            <a:r>
              <a:rPr lang="en-US" sz="1100" i="1" dirty="0">
                <a:solidFill>
                  <a:srgbClr val="BFC7C1"/>
                </a:solidFill>
                <a:latin typeface="Arial" pitchFamily="34" charset="0"/>
                <a:ea typeface="Arial" pitchFamily="34" charset="-122"/>
                <a:cs typeface="Arial" pitchFamily="34" charset="-120"/>
              </a:rPr>
              <a:t>The whitepaper contains the full evidence, the estimating method, and the sources.</a:t>
            </a:r>
            <a:endParaRPr lang="en-US" sz="1100" dirty="0"/>
          </a:p>
        </p:txBody>
      </p:sp>
      <p:sp>
        <p:nvSpPr>
          <p:cNvPr id="14" name="Text 12"/>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C28E2B"/>
                </a:solidFill>
                <a:latin typeface="Arial" pitchFamily="34" charset="0"/>
                <a:ea typeface="Arial" pitchFamily="34" charset="-122"/>
                <a:cs typeface="Arial"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D3A1B"/>
        </a:solidFill>
      </p:bgPr>
    </p:bg>
    <p:spTree>
      <p:nvGrpSpPr>
        <p:cNvPr id="1" name=""/>
        <p:cNvGrpSpPr/>
        <p:nvPr/>
      </p:nvGrpSpPr>
      <p:grpSpPr>
        <a:xfrm>
          <a:off x="0" y="0"/>
          <a:ext cx="0" cy="0"/>
          <a:chOff x="0" y="0"/>
          <a:chExt cx="0" cy="0"/>
        </a:xfrm>
      </p:grpSpPr>
      <p:sp>
        <p:nvSpPr>
          <p:cNvPr id="2" name="Text 0"/>
          <p:cNvSpPr txBox="1"/>
          <p:nvPr/>
        </p:nvSpPr>
        <p:spPr>
          <a:xfrm>
            <a:off x="7982712" y="457200"/>
            <a:ext cx="3657600" cy="274320"/>
          </a:xfrm>
          <a:prstGeom prst="rect">
            <a:avLst/>
          </a:prstGeom>
          <a:noFill/>
          <a:ln/>
        </p:spPr>
        <p:txBody>
          <a:bodyPr wrap="square" lIns="0" tIns="0" rIns="0" bIns="0" rtlCol="0" anchor="ctr"/>
          <a:lstStyle/>
          <a:p>
            <a:pPr algn="r" indent="0" marL="0">
              <a:buNone/>
            </a:pPr>
            <a:r>
              <a:rPr lang="en-US" sz="1000" b="1" spc="300" kern="0" dirty="0">
                <a:solidFill>
                  <a:srgbClr val="C28E2B"/>
                </a:solidFill>
                <a:latin typeface="Arial" pitchFamily="34" charset="0"/>
                <a:ea typeface="Arial" pitchFamily="34" charset="-122"/>
                <a:cs typeface="Arial" pitchFamily="34" charset="-120"/>
              </a:rPr>
              <a:t>RAIL-INDUSTRIAL PARTNERS</a:t>
            </a:r>
            <a:endParaRPr lang="en-US" sz="1000" dirty="0"/>
          </a:p>
        </p:txBody>
      </p:sp>
      <p:sp>
        <p:nvSpPr>
          <p:cNvPr id="3" name="Text 1"/>
          <p:cNvSpPr txBox="1"/>
          <p:nvPr/>
        </p:nvSpPr>
        <p:spPr>
          <a:xfrm>
            <a:off x="548640" y="2377440"/>
            <a:ext cx="7315200" cy="320040"/>
          </a:xfrm>
          <a:prstGeom prst="rect">
            <a:avLst/>
          </a:prstGeom>
          <a:noFill/>
          <a:ln/>
        </p:spPr>
        <p:txBody>
          <a:bodyPr wrap="square" lIns="0" tIns="0" rIns="0" bIns="0" rtlCol="0" anchor="ctr"/>
          <a:lstStyle/>
          <a:p>
            <a:pPr indent="0" marL="0">
              <a:buNone/>
            </a:pPr>
            <a:r>
              <a:rPr lang="en-US" sz="1100" b="1" spc="400" kern="0" dirty="0">
                <a:solidFill>
                  <a:srgbClr val="C28E2B"/>
                </a:solidFill>
                <a:latin typeface="Arial" pitchFamily="34" charset="0"/>
                <a:ea typeface="Arial" pitchFamily="34" charset="-122"/>
                <a:cs typeface="Arial" pitchFamily="34" charset="-120"/>
              </a:rPr>
              <a:t>APPENDIX</a:t>
            </a:r>
            <a:endParaRPr lang="en-US" sz="1100" dirty="0"/>
          </a:p>
        </p:txBody>
      </p:sp>
      <p:sp>
        <p:nvSpPr>
          <p:cNvPr id="4" name="Text 2"/>
          <p:cNvSpPr txBox="1"/>
          <p:nvPr/>
        </p:nvSpPr>
        <p:spPr>
          <a:xfrm>
            <a:off x="548640" y="2743200"/>
            <a:ext cx="10058400" cy="822960"/>
          </a:xfrm>
          <a:prstGeom prst="rect">
            <a:avLst/>
          </a:prstGeom>
          <a:noFill/>
          <a:ln/>
        </p:spPr>
        <p:txBody>
          <a:bodyPr wrap="square" lIns="0" tIns="0" rIns="0" bIns="0" rtlCol="0" anchor="ctr"/>
          <a:lstStyle/>
          <a:p>
            <a:pPr indent="0" marL="0">
              <a:buNone/>
            </a:pPr>
            <a:r>
              <a:rPr lang="en-US" sz="3600" b="1" dirty="0">
                <a:solidFill>
                  <a:srgbClr val="FFFFFF"/>
                </a:solidFill>
                <a:latin typeface="Arial" pitchFamily="34" charset="0"/>
                <a:ea typeface="Arial" pitchFamily="34" charset="-122"/>
                <a:cs typeface="Arial" pitchFamily="34" charset="-120"/>
              </a:rPr>
              <a:t>Detail behind the summary</a:t>
            </a:r>
            <a:endParaRPr lang="en-US" sz="3600" dirty="0"/>
          </a:p>
        </p:txBody>
      </p:sp>
      <p:sp>
        <p:nvSpPr>
          <p:cNvPr id="5" name="Text 3"/>
          <p:cNvSpPr txBox="1"/>
          <p:nvPr/>
        </p:nvSpPr>
        <p:spPr>
          <a:xfrm>
            <a:off x="548640" y="3657600"/>
            <a:ext cx="9601200" cy="822960"/>
          </a:xfrm>
          <a:prstGeom prst="rect">
            <a:avLst/>
          </a:prstGeom>
          <a:noFill/>
          <a:ln/>
        </p:spPr>
        <p:txBody>
          <a:bodyPr wrap="square" lIns="0" tIns="0" rIns="0" bIns="0" rtlCol="0" anchor="t"/>
          <a:lstStyle/>
          <a:p>
            <a:pPr indent="0" marL="0">
              <a:buNone/>
            </a:pPr>
            <a:r>
              <a:rPr lang="en-US" sz="1400" dirty="0">
                <a:solidFill>
                  <a:srgbClr val="E8E8E8"/>
                </a:solidFill>
                <a:latin typeface="Arial" pitchFamily="34" charset="0"/>
                <a:ea typeface="Arial" pitchFamily="34" charset="-122"/>
                <a:cs typeface="Arial" pitchFamily="34" charset="-120"/>
              </a:rPr>
              <a:t>Coal and merchandise · Freight by distance · The Class I record · The eight services in more detail. Sources and full analysis are in the whitepaper.</a:t>
            </a:r>
            <a:endParaRPr lang="en-US" sz="1400" dirty="0"/>
          </a:p>
        </p:txBody>
      </p:sp>
      <p:sp>
        <p:nvSpPr>
          <p:cNvPr id="6" name="Text 4"/>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C28E2B"/>
                </a:solidFill>
                <a:latin typeface="Arial" pitchFamily="34" charset="0"/>
                <a:ea typeface="Arial" pitchFamily="34" charset="-122"/>
                <a:cs typeface="Arial"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APPENDIX</a:t>
            </a:r>
            <a:endParaRPr lang="en-US" sz="1000" dirty="0"/>
          </a:p>
        </p:txBody>
      </p:sp>
      <p:sp>
        <p:nvSpPr>
          <p:cNvPr id="3" name="Text 1"/>
          <p:cNvSpPr txBox="1"/>
          <p:nvPr/>
        </p:nvSpPr>
        <p:spPr>
          <a:xfrm>
            <a:off x="548640" y="658368"/>
            <a:ext cx="9628632" cy="640080"/>
          </a:xfrm>
          <a:prstGeom prst="rect">
            <a:avLst/>
          </a:prstGeom>
          <a:noFill/>
          <a:ln/>
        </p:spPr>
        <p:txBody>
          <a:bodyPr wrap="square" lIns="0" tIns="0" rIns="0" bIns="0" rtlCol="0" anchor="t"/>
          <a:lstStyle/>
          <a:p>
            <a:pPr indent="0" marL="0">
              <a:buNone/>
            </a:pPr>
            <a:r>
              <a:rPr lang="en-US" sz="2600" b="1" dirty="0">
                <a:solidFill>
                  <a:srgbClr val="0D3A1B"/>
                </a:solidFill>
                <a:latin typeface="Arial" pitchFamily="34" charset="0"/>
                <a:ea typeface="Arial" pitchFamily="34" charset="-122"/>
                <a:cs typeface="Arial" pitchFamily="34" charset="-120"/>
              </a:rPr>
              <a:t>Coal and merchandise, separated</a:t>
            </a:r>
            <a:endParaRPr lang="en-US" sz="2600" dirty="0"/>
          </a:p>
        </p:txBody>
      </p:sp>
      <p:pic>
        <p:nvPicPr>
          <p:cNvPr id="4"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5" name="Text 2"/>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6" name="Text 3"/>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12</a:t>
            </a:r>
            <a:endParaRPr lang="en-US" sz="1000" dirty="0"/>
          </a:p>
        </p:txBody>
      </p:sp>
      <p:sp>
        <p:nvSpPr>
          <p:cNvPr id="7" name="Shape 4"/>
          <p:cNvSpPr/>
          <p:nvPr/>
        </p:nvSpPr>
        <p:spPr>
          <a:xfrm>
            <a:off x="548640" y="1417320"/>
            <a:ext cx="3566160" cy="3017520"/>
          </a:xfrm>
          <a:prstGeom prst="rect">
            <a:avLst/>
          </a:prstGeom>
          <a:solidFill>
            <a:srgbClr val="F5EBD2"/>
          </a:solidFill>
          <a:ln w="12700">
            <a:solidFill>
              <a:srgbClr val="F5EBD2"/>
            </a:solidFill>
            <a:prstDash val="solid"/>
          </a:ln>
        </p:spPr>
      </p:sp>
      <p:sp>
        <p:nvSpPr>
          <p:cNvPr id="8" name="Text 5"/>
          <p:cNvSpPr txBox="1"/>
          <p:nvPr/>
        </p:nvSpPr>
        <p:spPr>
          <a:xfrm>
            <a:off x="777240" y="1600200"/>
            <a:ext cx="3108960" cy="731520"/>
          </a:xfrm>
          <a:prstGeom prst="rect">
            <a:avLst/>
          </a:prstGeom>
          <a:noFill/>
          <a:ln/>
        </p:spPr>
        <p:txBody>
          <a:bodyPr wrap="square" lIns="0" tIns="0" rIns="0" bIns="0" rtlCol="0" anchor="t"/>
          <a:lstStyle/>
          <a:p>
            <a:pPr indent="0" marL="0">
              <a:buNone/>
            </a:pPr>
            <a:r>
              <a:rPr lang="en-US" sz="2400" b="1" dirty="0">
                <a:solidFill>
                  <a:srgbClr val="0D3A1B"/>
                </a:solidFill>
                <a:latin typeface="Arial" pitchFamily="34" charset="0"/>
                <a:ea typeface="Arial" pitchFamily="34" charset="-122"/>
                <a:cs typeface="Arial" pitchFamily="34" charset="-120"/>
              </a:rPr>
              <a:t>7.71M → 2.94M</a:t>
            </a:r>
            <a:endParaRPr lang="en-US" sz="2400" dirty="0"/>
          </a:p>
        </p:txBody>
      </p:sp>
      <p:sp>
        <p:nvSpPr>
          <p:cNvPr id="9" name="Text 6"/>
          <p:cNvSpPr txBox="1"/>
          <p:nvPr/>
        </p:nvSpPr>
        <p:spPr>
          <a:xfrm>
            <a:off x="777240" y="2331720"/>
            <a:ext cx="3108960" cy="411480"/>
          </a:xfrm>
          <a:prstGeom prst="rect">
            <a:avLst/>
          </a:prstGeom>
          <a:noFill/>
          <a:ln/>
        </p:spPr>
        <p:txBody>
          <a:bodyPr wrap="square" lIns="0" tIns="0" rIns="0" bIns="0" rtlCol="0" anchor="t"/>
          <a:lstStyle/>
          <a:p>
            <a:pPr indent="0" marL="0">
              <a:buNone/>
            </a:pPr>
            <a:r>
              <a:rPr lang="en-US" sz="1100" b="1" dirty="0">
                <a:solidFill>
                  <a:srgbClr val="C28E2B"/>
                </a:solidFill>
                <a:latin typeface="Arial" pitchFamily="34" charset="0"/>
                <a:ea typeface="Arial" pitchFamily="34" charset="-122"/>
                <a:cs typeface="Arial" pitchFamily="34" charset="-120"/>
              </a:rPr>
              <a:t>COAL CARLOADS, 2008 TO 2024</a:t>
            </a:r>
            <a:endParaRPr lang="en-US" sz="1100" dirty="0"/>
          </a:p>
        </p:txBody>
      </p:sp>
      <p:sp>
        <p:nvSpPr>
          <p:cNvPr id="10" name="Text 7"/>
          <p:cNvSpPr txBox="1"/>
          <p:nvPr/>
        </p:nvSpPr>
        <p:spPr>
          <a:xfrm>
            <a:off x="777240" y="2743200"/>
            <a:ext cx="3108960" cy="1508760"/>
          </a:xfrm>
          <a:prstGeom prst="rect">
            <a:avLst/>
          </a:prstGeom>
          <a:noFill/>
          <a:ln/>
        </p:spPr>
        <p:txBody>
          <a:bodyPr wrap="square" lIns="0" tIns="0" rIns="0" bIns="0" rtlCol="0" anchor="t"/>
          <a:lstStyle/>
          <a:p>
            <a:pPr indent="0" marL="0">
              <a:buNone/>
            </a:pPr>
            <a:r>
              <a:rPr lang="en-US" sz="1100" dirty="0">
                <a:solidFill>
                  <a:srgbClr val="1C1C1C"/>
                </a:solidFill>
                <a:latin typeface="Arial" pitchFamily="34" charset="0"/>
                <a:ea typeface="Arial" pitchFamily="34" charset="-122"/>
                <a:cs typeface="Arial" pitchFamily="34" charset="-120"/>
              </a:rPr>
              <a:t>The lowest since AAR records begin in 1988. Coal's share of U.S. electricity generation fell from 52% in 2000 to 15% in 2024.</a:t>
            </a:r>
            <a:endParaRPr lang="en-US" sz="1100" dirty="0"/>
          </a:p>
        </p:txBody>
      </p:sp>
      <p:sp>
        <p:nvSpPr>
          <p:cNvPr id="11" name="Shape 8"/>
          <p:cNvSpPr/>
          <p:nvPr/>
        </p:nvSpPr>
        <p:spPr>
          <a:xfrm>
            <a:off x="4389120" y="1417320"/>
            <a:ext cx="3566160" cy="3017520"/>
          </a:xfrm>
          <a:prstGeom prst="rect">
            <a:avLst/>
          </a:prstGeom>
          <a:solidFill>
            <a:srgbClr val="F5EBD2"/>
          </a:solidFill>
          <a:ln w="12700">
            <a:solidFill>
              <a:srgbClr val="F5EBD2"/>
            </a:solidFill>
            <a:prstDash val="solid"/>
          </a:ln>
        </p:spPr>
      </p:sp>
      <p:sp>
        <p:nvSpPr>
          <p:cNvPr id="12" name="Text 9"/>
          <p:cNvSpPr txBox="1"/>
          <p:nvPr/>
        </p:nvSpPr>
        <p:spPr>
          <a:xfrm>
            <a:off x="4617720" y="1600200"/>
            <a:ext cx="3108960" cy="731520"/>
          </a:xfrm>
          <a:prstGeom prst="rect">
            <a:avLst/>
          </a:prstGeom>
          <a:noFill/>
          <a:ln/>
        </p:spPr>
        <p:txBody>
          <a:bodyPr wrap="square" lIns="0" tIns="0" rIns="0" bIns="0" rtlCol="0" anchor="t"/>
          <a:lstStyle/>
          <a:p>
            <a:pPr indent="0" marL="0">
              <a:buNone/>
            </a:pPr>
            <a:r>
              <a:rPr lang="en-US" sz="2400" b="1" dirty="0">
                <a:solidFill>
                  <a:srgbClr val="0D3A1B"/>
                </a:solidFill>
                <a:latin typeface="Arial" pitchFamily="34" charset="0"/>
                <a:ea typeface="Arial" pitchFamily="34" charset="-122"/>
                <a:cs typeface="Arial" pitchFamily="34" charset="-120"/>
              </a:rPr>
              <a:t>8.4M → 8.4M</a:t>
            </a:r>
            <a:endParaRPr lang="en-US" sz="2400" dirty="0"/>
          </a:p>
        </p:txBody>
      </p:sp>
      <p:sp>
        <p:nvSpPr>
          <p:cNvPr id="13" name="Text 10"/>
          <p:cNvSpPr txBox="1"/>
          <p:nvPr/>
        </p:nvSpPr>
        <p:spPr>
          <a:xfrm>
            <a:off x="4617720" y="2331720"/>
            <a:ext cx="3108960" cy="411480"/>
          </a:xfrm>
          <a:prstGeom prst="rect">
            <a:avLst/>
          </a:prstGeom>
          <a:noFill/>
          <a:ln/>
        </p:spPr>
        <p:txBody>
          <a:bodyPr wrap="square" lIns="0" tIns="0" rIns="0" bIns="0" rtlCol="0" anchor="t"/>
          <a:lstStyle/>
          <a:p>
            <a:pPr indent="0" marL="0">
              <a:buNone/>
            </a:pPr>
            <a:r>
              <a:rPr lang="en-US" sz="1100" b="1" dirty="0">
                <a:solidFill>
                  <a:srgbClr val="C28E2B"/>
                </a:solidFill>
                <a:latin typeface="Arial" pitchFamily="34" charset="0"/>
                <a:ea typeface="Arial" pitchFamily="34" charset="-122"/>
                <a:cs typeface="Arial" pitchFamily="34" charset="-120"/>
              </a:rPr>
              <a:t>MERCHANDISE CARLOADS (ALL OTHER)</a:t>
            </a:r>
            <a:endParaRPr lang="en-US" sz="1100" dirty="0"/>
          </a:p>
        </p:txBody>
      </p:sp>
      <p:sp>
        <p:nvSpPr>
          <p:cNvPr id="14" name="Text 11"/>
          <p:cNvSpPr txBox="1"/>
          <p:nvPr/>
        </p:nvSpPr>
        <p:spPr>
          <a:xfrm>
            <a:off x="4617720" y="2743200"/>
            <a:ext cx="3108960" cy="1508760"/>
          </a:xfrm>
          <a:prstGeom prst="rect">
            <a:avLst/>
          </a:prstGeom>
          <a:noFill/>
          <a:ln/>
        </p:spPr>
        <p:txBody>
          <a:bodyPr wrap="square" lIns="0" tIns="0" rIns="0" bIns="0" rtlCol="0" anchor="t"/>
          <a:lstStyle/>
          <a:p>
            <a:pPr indent="0" marL="0">
              <a:buNone/>
            </a:pPr>
            <a:r>
              <a:rPr lang="en-US" sz="1100" dirty="0">
                <a:solidFill>
                  <a:srgbClr val="1C1C1C"/>
                </a:solidFill>
                <a:latin typeface="Arial" pitchFamily="34" charset="0"/>
                <a:ea typeface="Arial" pitchFamily="34" charset="-122"/>
                <a:cs typeface="Arial" pitchFamily="34" charset="-120"/>
              </a:rPr>
              <a:t>Flat to lower from 2008 to 2024 while truck tonnage grew about a third; the 2008 figure is approximate. STB's own tabulation shows non-coal carloads down 1.3% from 2006 to 2019. Chemicals set a record in 2024; other groups lost volume.</a:t>
            </a:r>
            <a:endParaRPr lang="en-US" sz="1100" dirty="0"/>
          </a:p>
        </p:txBody>
      </p:sp>
      <p:graphicFrame>
        <p:nvGraphicFramePr>
          <p:cNvPr id="15" name="Chart 0" descr=""/>
          <p:cNvGraphicFramePr/>
          <p:nvPr/>
        </p:nvGraphicFramePr>
        <p:xfrm>
          <a:off x="8321040" y="1417320"/>
          <a:ext cx="3319272" cy="3017520"/>
        </p:xfrm>
        <a:graphic xmlns:a="http://schemas.openxmlformats.org/drawingml/2006/main">
          <a:graphicData uri="http://schemas.openxmlformats.org/drawingml/2006/chart">
            <c:chart xmlns:c="http://schemas.openxmlformats.org/drawingml/2006/chart" r:id="rId2"/>
          </a:graphicData>
        </a:graphic>
      </p:graphicFrame>
      <p:sp>
        <p:nvSpPr>
          <p:cNvPr id="16" name="Text 12"/>
          <p:cNvSpPr txBox="1"/>
          <p:nvPr/>
        </p:nvSpPr>
        <p:spPr>
          <a:xfrm>
            <a:off x="548640" y="4663440"/>
            <a:ext cx="11091672" cy="640080"/>
          </a:xfrm>
          <a:prstGeom prst="rect">
            <a:avLst/>
          </a:prstGeom>
          <a:noFill/>
          <a:ln/>
        </p:spPr>
        <p:txBody>
          <a:bodyPr wrap="square" lIns="0" tIns="0" rIns="0" bIns="0" rtlCol="0" anchor="t"/>
          <a:lstStyle/>
          <a:p>
            <a:pPr indent="0" marL="0">
              <a:buNone/>
            </a:pPr>
            <a:r>
              <a:rPr lang="en-US" sz="1400" b="1" dirty="0">
                <a:solidFill>
                  <a:srgbClr val="0D3A1B"/>
                </a:solidFill>
                <a:latin typeface="Arial" pitchFamily="34" charset="0"/>
                <a:ea typeface="Arial" pitchFamily="34" charset="-122"/>
                <a:cs typeface="Arial" pitchFamily="34" charset="-120"/>
              </a:rPr>
              <a:t>Coal accounts for the decline in total carloads. It does not account for the merchandise share loss. Coal is excluded from the analysis for this reason.</a:t>
            </a:r>
            <a:endParaRPr lang="en-US" sz="1400" dirty="0"/>
          </a:p>
        </p:txBody>
      </p:sp>
      <p:sp>
        <p:nvSpPr>
          <p:cNvPr id="17" name="Text 13"/>
          <p:cNvSpPr txBox="1"/>
          <p:nvPr/>
        </p:nvSpPr>
        <p:spPr>
          <a:xfrm>
            <a:off x="548640" y="544068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Sources: AAR Rail Industry Overview, Jan 2025; AAR Railroads and Coal; EIA via STB; Trains (STB tabulation). Merchandise is total carloads less coal; figures exclude U.S. operations of CN, CPKC, and GMXT; the 2008 figure mixes reporting bases and is approximate.</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APPENDIX</a:t>
            </a:r>
            <a:endParaRPr lang="en-US" sz="1000" dirty="0"/>
          </a:p>
        </p:txBody>
      </p:sp>
      <p:sp>
        <p:nvSpPr>
          <p:cNvPr id="3" name="Text 1"/>
          <p:cNvSpPr txBox="1"/>
          <p:nvPr/>
        </p:nvSpPr>
        <p:spPr>
          <a:xfrm>
            <a:off x="548640" y="658368"/>
            <a:ext cx="9628632" cy="640080"/>
          </a:xfrm>
          <a:prstGeom prst="rect">
            <a:avLst/>
          </a:prstGeom>
          <a:noFill/>
          <a:ln/>
        </p:spPr>
        <p:txBody>
          <a:bodyPr wrap="square" lIns="0" tIns="0" rIns="0" bIns="0" rtlCol="0" anchor="t"/>
          <a:lstStyle/>
          <a:p>
            <a:pPr indent="0" marL="0">
              <a:buNone/>
            </a:pPr>
            <a:r>
              <a:rPr lang="en-US" sz="2600" b="1" dirty="0">
                <a:solidFill>
                  <a:srgbClr val="0D3A1B"/>
                </a:solidFill>
                <a:latin typeface="Arial" pitchFamily="34" charset="0"/>
                <a:ea typeface="Arial" pitchFamily="34" charset="-122"/>
                <a:cs typeface="Arial" pitchFamily="34" charset="-120"/>
              </a:rPr>
              <a:t>Freight by distance</a:t>
            </a:r>
            <a:endParaRPr lang="en-US" sz="2600" dirty="0"/>
          </a:p>
        </p:txBody>
      </p:sp>
      <p:pic>
        <p:nvPicPr>
          <p:cNvPr id="4"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5" name="Text 2"/>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6" name="Text 3"/>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13</a:t>
            </a:r>
            <a:endParaRPr lang="en-US" sz="1000" dirty="0"/>
          </a:p>
        </p:txBody>
      </p:sp>
      <p:sp>
        <p:nvSpPr>
          <p:cNvPr id="7" name="Shape 4"/>
          <p:cNvSpPr/>
          <p:nvPr/>
        </p:nvSpPr>
        <p:spPr>
          <a:xfrm>
            <a:off x="548640" y="1417320"/>
            <a:ext cx="3453384" cy="2377440"/>
          </a:xfrm>
          <a:prstGeom prst="rect">
            <a:avLst/>
          </a:prstGeom>
          <a:solidFill>
            <a:srgbClr val="F5EBD2"/>
          </a:solidFill>
          <a:ln w="12700">
            <a:solidFill>
              <a:srgbClr val="F5EBD2"/>
            </a:solidFill>
            <a:prstDash val="solid"/>
          </a:ln>
        </p:spPr>
      </p:sp>
      <p:sp>
        <p:nvSpPr>
          <p:cNvPr id="8" name="Text 5"/>
          <p:cNvSpPr txBox="1"/>
          <p:nvPr/>
        </p:nvSpPr>
        <p:spPr>
          <a:xfrm>
            <a:off x="777240" y="1600200"/>
            <a:ext cx="2996184" cy="731520"/>
          </a:xfrm>
          <a:prstGeom prst="rect">
            <a:avLst/>
          </a:prstGeom>
          <a:noFill/>
          <a:ln/>
        </p:spPr>
        <p:txBody>
          <a:bodyPr wrap="square" lIns="0" tIns="0" rIns="0" bIns="0" rtlCol="0" anchor="t"/>
          <a:lstStyle/>
          <a:p>
            <a:pPr indent="0" marL="0">
              <a:buNone/>
            </a:pPr>
            <a:r>
              <a:rPr lang="en-US" sz="4400" b="1" dirty="0">
                <a:solidFill>
                  <a:srgbClr val="0D3A1B"/>
                </a:solidFill>
                <a:latin typeface="Arial" pitchFamily="34" charset="0"/>
                <a:ea typeface="Arial" pitchFamily="34" charset="-122"/>
                <a:cs typeface="Arial" pitchFamily="34" charset="-120"/>
              </a:rPr>
              <a:t>74%</a:t>
            </a:r>
            <a:endParaRPr lang="en-US" sz="4400" dirty="0"/>
          </a:p>
        </p:txBody>
      </p:sp>
      <p:sp>
        <p:nvSpPr>
          <p:cNvPr id="9" name="Text 6"/>
          <p:cNvSpPr txBox="1"/>
          <p:nvPr/>
        </p:nvSpPr>
        <p:spPr>
          <a:xfrm>
            <a:off x="777240" y="2331720"/>
            <a:ext cx="2996184" cy="411480"/>
          </a:xfrm>
          <a:prstGeom prst="rect">
            <a:avLst/>
          </a:prstGeom>
          <a:noFill/>
          <a:ln/>
        </p:spPr>
        <p:txBody>
          <a:bodyPr wrap="square" lIns="0" tIns="0" rIns="0" bIns="0" rtlCol="0" anchor="t"/>
          <a:lstStyle/>
          <a:p>
            <a:pPr indent="0" marL="0">
              <a:buNone/>
            </a:pPr>
            <a:r>
              <a:rPr lang="en-US" sz="1100" b="1" dirty="0">
                <a:solidFill>
                  <a:srgbClr val="C28E2B"/>
                </a:solidFill>
                <a:latin typeface="Arial" pitchFamily="34" charset="0"/>
                <a:ea typeface="Arial" pitchFamily="34" charset="-122"/>
                <a:cs typeface="Arial" pitchFamily="34" charset="-120"/>
              </a:rPr>
              <a:t>OF U.S. FREIGHT TONNAGE</a:t>
            </a:r>
            <a:endParaRPr lang="en-US" sz="1100" dirty="0"/>
          </a:p>
        </p:txBody>
      </p:sp>
      <p:sp>
        <p:nvSpPr>
          <p:cNvPr id="10" name="Text 7"/>
          <p:cNvSpPr txBox="1"/>
          <p:nvPr/>
        </p:nvSpPr>
        <p:spPr>
          <a:xfrm>
            <a:off x="777240" y="2743200"/>
            <a:ext cx="2996184" cy="868680"/>
          </a:xfrm>
          <a:prstGeom prst="rect">
            <a:avLst/>
          </a:prstGeom>
          <a:noFill/>
          <a:ln/>
        </p:spPr>
        <p:txBody>
          <a:bodyPr wrap="square" lIns="0" tIns="0" rIns="0" bIns="0" rtlCol="0" anchor="t"/>
          <a:lstStyle/>
          <a:p>
            <a:pPr indent="0" marL="0">
              <a:buNone/>
            </a:pPr>
            <a:r>
              <a:rPr lang="en-US" sz="1100" dirty="0">
                <a:solidFill>
                  <a:srgbClr val="1C1C1C"/>
                </a:solidFill>
                <a:latin typeface="Arial" pitchFamily="34" charset="0"/>
                <a:ea typeface="Arial" pitchFamily="34" charset="-122"/>
                <a:cs typeface="Arial" pitchFamily="34" charset="-120"/>
              </a:rPr>
              <a:t>moved under 250 miles in 2024.</a:t>
            </a:r>
            <a:endParaRPr lang="en-US" sz="1100" dirty="0"/>
          </a:p>
        </p:txBody>
      </p:sp>
      <p:sp>
        <p:nvSpPr>
          <p:cNvPr id="11" name="Shape 8"/>
          <p:cNvSpPr/>
          <p:nvPr/>
        </p:nvSpPr>
        <p:spPr>
          <a:xfrm>
            <a:off x="4367784" y="1417320"/>
            <a:ext cx="3453384" cy="2377440"/>
          </a:xfrm>
          <a:prstGeom prst="rect">
            <a:avLst/>
          </a:prstGeom>
          <a:solidFill>
            <a:srgbClr val="F5EBD2"/>
          </a:solidFill>
          <a:ln w="12700">
            <a:solidFill>
              <a:srgbClr val="F5EBD2"/>
            </a:solidFill>
            <a:prstDash val="solid"/>
          </a:ln>
        </p:spPr>
      </p:sp>
      <p:sp>
        <p:nvSpPr>
          <p:cNvPr id="12" name="Text 9"/>
          <p:cNvSpPr txBox="1"/>
          <p:nvPr/>
        </p:nvSpPr>
        <p:spPr>
          <a:xfrm>
            <a:off x="4596384" y="1600200"/>
            <a:ext cx="2996184" cy="731520"/>
          </a:xfrm>
          <a:prstGeom prst="rect">
            <a:avLst/>
          </a:prstGeom>
          <a:noFill/>
          <a:ln/>
        </p:spPr>
        <p:txBody>
          <a:bodyPr wrap="square" lIns="0" tIns="0" rIns="0" bIns="0" rtlCol="0" anchor="t"/>
          <a:lstStyle/>
          <a:p>
            <a:pPr indent="0" marL="0">
              <a:buNone/>
            </a:pPr>
            <a:r>
              <a:rPr lang="en-US" sz="4400" b="1" dirty="0">
                <a:solidFill>
                  <a:srgbClr val="0D3A1B"/>
                </a:solidFill>
                <a:latin typeface="Arial" pitchFamily="34" charset="0"/>
                <a:ea typeface="Arial" pitchFamily="34" charset="-122"/>
                <a:cs typeface="Arial" pitchFamily="34" charset="-120"/>
              </a:rPr>
              <a:t>6%</a:t>
            </a:r>
            <a:endParaRPr lang="en-US" sz="4400" dirty="0"/>
          </a:p>
        </p:txBody>
      </p:sp>
      <p:sp>
        <p:nvSpPr>
          <p:cNvPr id="13" name="Text 10"/>
          <p:cNvSpPr txBox="1"/>
          <p:nvPr/>
        </p:nvSpPr>
        <p:spPr>
          <a:xfrm>
            <a:off x="4596384" y="2331720"/>
            <a:ext cx="2996184" cy="411480"/>
          </a:xfrm>
          <a:prstGeom prst="rect">
            <a:avLst/>
          </a:prstGeom>
          <a:noFill/>
          <a:ln/>
        </p:spPr>
        <p:txBody>
          <a:bodyPr wrap="square" lIns="0" tIns="0" rIns="0" bIns="0" rtlCol="0" anchor="t"/>
          <a:lstStyle/>
          <a:p>
            <a:pPr indent="0" marL="0">
              <a:buNone/>
            </a:pPr>
            <a:r>
              <a:rPr lang="en-US" sz="1100" b="1" dirty="0">
                <a:solidFill>
                  <a:srgbClr val="C28E2B"/>
                </a:solidFill>
                <a:latin typeface="Arial" pitchFamily="34" charset="0"/>
                <a:ea typeface="Arial" pitchFamily="34" charset="-122"/>
                <a:cs typeface="Arial" pitchFamily="34" charset="-120"/>
              </a:rPr>
              <a:t>MOVED 1,000 MILES OR MORE</a:t>
            </a:r>
            <a:endParaRPr lang="en-US" sz="1100" dirty="0"/>
          </a:p>
        </p:txBody>
      </p:sp>
      <p:sp>
        <p:nvSpPr>
          <p:cNvPr id="14" name="Text 11"/>
          <p:cNvSpPr txBox="1"/>
          <p:nvPr/>
        </p:nvSpPr>
        <p:spPr>
          <a:xfrm>
            <a:off x="4596384" y="2743200"/>
            <a:ext cx="2996184" cy="868680"/>
          </a:xfrm>
          <a:prstGeom prst="rect">
            <a:avLst/>
          </a:prstGeom>
          <a:noFill/>
          <a:ln/>
        </p:spPr>
        <p:txBody>
          <a:bodyPr wrap="square" lIns="0" tIns="0" rIns="0" bIns="0" rtlCol="0" anchor="t"/>
          <a:lstStyle/>
          <a:p>
            <a:pPr indent="0" marL="0">
              <a:buNone/>
            </a:pPr>
            <a:r>
              <a:rPr lang="en-US" sz="1100" dirty="0">
                <a:solidFill>
                  <a:srgbClr val="1C1C1C"/>
                </a:solidFill>
                <a:latin typeface="Arial" pitchFamily="34" charset="0"/>
                <a:ea typeface="Arial" pitchFamily="34" charset="-122"/>
                <a:cs typeface="Arial" pitchFamily="34" charset="-120"/>
              </a:rPr>
              <a:t>where rail is the dominant mode by weight and ton-miles.</a:t>
            </a:r>
            <a:endParaRPr lang="en-US" sz="1100" dirty="0"/>
          </a:p>
        </p:txBody>
      </p:sp>
      <p:sp>
        <p:nvSpPr>
          <p:cNvPr id="15" name="Shape 12"/>
          <p:cNvSpPr/>
          <p:nvPr/>
        </p:nvSpPr>
        <p:spPr>
          <a:xfrm>
            <a:off x="8186928" y="1417320"/>
            <a:ext cx="3453384" cy="2377440"/>
          </a:xfrm>
          <a:prstGeom prst="rect">
            <a:avLst/>
          </a:prstGeom>
          <a:solidFill>
            <a:srgbClr val="F5EBD2"/>
          </a:solidFill>
          <a:ln w="12700">
            <a:solidFill>
              <a:srgbClr val="F5EBD2"/>
            </a:solidFill>
            <a:prstDash val="solid"/>
          </a:ln>
        </p:spPr>
      </p:sp>
      <p:sp>
        <p:nvSpPr>
          <p:cNvPr id="16" name="Text 13"/>
          <p:cNvSpPr txBox="1"/>
          <p:nvPr/>
        </p:nvSpPr>
        <p:spPr>
          <a:xfrm>
            <a:off x="8415528" y="1600200"/>
            <a:ext cx="2996184" cy="731520"/>
          </a:xfrm>
          <a:prstGeom prst="rect">
            <a:avLst/>
          </a:prstGeom>
          <a:noFill/>
          <a:ln/>
        </p:spPr>
        <p:txBody>
          <a:bodyPr wrap="square" lIns="0" tIns="0" rIns="0" bIns="0" rtlCol="0" anchor="t"/>
          <a:lstStyle/>
          <a:p>
            <a:pPr indent="0" marL="0">
              <a:buNone/>
            </a:pPr>
            <a:r>
              <a:rPr lang="en-US" sz="4400" b="1" dirty="0">
                <a:solidFill>
                  <a:srgbClr val="0D3A1B"/>
                </a:solidFill>
                <a:latin typeface="Arial" pitchFamily="34" charset="0"/>
                <a:ea typeface="Arial" pitchFamily="34" charset="-122"/>
                <a:cs typeface="Arial" pitchFamily="34" charset="-120"/>
              </a:rPr>
              <a:t>44 / 19</a:t>
            </a:r>
            <a:endParaRPr lang="en-US" sz="4400" dirty="0"/>
          </a:p>
        </p:txBody>
      </p:sp>
      <p:sp>
        <p:nvSpPr>
          <p:cNvPr id="17" name="Text 14"/>
          <p:cNvSpPr txBox="1"/>
          <p:nvPr/>
        </p:nvSpPr>
        <p:spPr>
          <a:xfrm>
            <a:off x="8415528" y="2331720"/>
            <a:ext cx="2996184" cy="411480"/>
          </a:xfrm>
          <a:prstGeom prst="rect">
            <a:avLst/>
          </a:prstGeom>
          <a:noFill/>
          <a:ln/>
        </p:spPr>
        <p:txBody>
          <a:bodyPr wrap="square" lIns="0" tIns="0" rIns="0" bIns="0" rtlCol="0" anchor="t"/>
          <a:lstStyle/>
          <a:p>
            <a:pPr indent="0" marL="0">
              <a:buNone/>
            </a:pPr>
            <a:r>
              <a:rPr lang="en-US" sz="1100" b="1" dirty="0">
                <a:solidFill>
                  <a:srgbClr val="C28E2B"/>
                </a:solidFill>
                <a:latin typeface="Arial" pitchFamily="34" charset="0"/>
                <a:ea typeface="Arial" pitchFamily="34" charset="-122"/>
                <a:cs typeface="Arial" pitchFamily="34" charset="-120"/>
              </a:rPr>
              <a:t>TRUCK AND RAIL SHARES OF TON-MILES, 2023</a:t>
            </a:r>
            <a:endParaRPr lang="en-US" sz="1100" dirty="0"/>
          </a:p>
        </p:txBody>
      </p:sp>
      <p:sp>
        <p:nvSpPr>
          <p:cNvPr id="18" name="Text 15"/>
          <p:cNvSpPr txBox="1"/>
          <p:nvPr/>
        </p:nvSpPr>
        <p:spPr>
          <a:xfrm>
            <a:off x="8415528" y="2743200"/>
            <a:ext cx="2996184" cy="868680"/>
          </a:xfrm>
          <a:prstGeom prst="rect">
            <a:avLst/>
          </a:prstGeom>
          <a:noFill/>
          <a:ln/>
        </p:spPr>
        <p:txBody>
          <a:bodyPr wrap="square" lIns="0" tIns="0" rIns="0" bIns="0" rtlCol="0" anchor="t"/>
          <a:lstStyle/>
          <a:p>
            <a:pPr indent="0" marL="0">
              <a:buNone/>
            </a:pPr>
            <a:r>
              <a:rPr lang="en-US" sz="1100" dirty="0">
                <a:solidFill>
                  <a:srgbClr val="1C1C1C"/>
                </a:solidFill>
                <a:latin typeface="Arial" pitchFamily="34" charset="0"/>
                <a:ea typeface="Arial" pitchFamily="34" charset="-122"/>
                <a:cs typeface="Arial" pitchFamily="34" charset="-120"/>
              </a:rPr>
              <a:t>Rail's share was about 39% in 2000 on an older BTS basis.</a:t>
            </a:r>
            <a:endParaRPr lang="en-US" sz="1100" dirty="0"/>
          </a:p>
        </p:txBody>
      </p:sp>
      <p:sp>
        <p:nvSpPr>
          <p:cNvPr id="19" name="Text 16"/>
          <p:cNvSpPr txBox="1"/>
          <p:nvPr/>
        </p:nvSpPr>
        <p:spPr>
          <a:xfrm>
            <a:off x="548640" y="4069080"/>
            <a:ext cx="11091672" cy="1005840"/>
          </a:xfrm>
          <a:prstGeom prst="rect">
            <a:avLst/>
          </a:prstGeom>
          <a:noFill/>
          <a:ln/>
        </p:spPr>
        <p:txBody>
          <a:bodyPr wrap="square" lIns="0" tIns="0" rIns="0" bIns="0" rtlCol="0" anchor="t"/>
          <a:lstStyle/>
          <a:p>
            <a:pPr indent="0" marL="0">
              <a:buNone/>
            </a:pPr>
            <a:r>
              <a:rPr lang="en-US" sz="1400" b="1" dirty="0">
                <a:solidFill>
                  <a:srgbClr val="0D3A1B"/>
                </a:solidFill>
                <a:latin typeface="Arial" pitchFamily="34" charset="0"/>
                <a:ea typeface="Arial" pitchFamily="34" charset="-122"/>
                <a:cs typeface="Arial" pitchFamily="34" charset="-120"/>
              </a:rPr>
              <a:t>The market is growing without rail. </a:t>
            </a:r>
            <a:pPr indent="0" marL="0">
              <a:buNone/>
            </a:pPr>
            <a:r>
              <a:rPr lang="en-US" sz="1400" dirty="0">
                <a:solidFill>
                  <a:srgbClr val="1C1C1C"/>
                </a:solidFill>
                <a:latin typeface="Arial" pitchFamily="34" charset="0"/>
                <a:ea typeface="Arial" pitchFamily="34" charset="-122"/>
                <a:cs typeface="Arial" pitchFamily="34" charset="-120"/>
              </a:rPr>
              <a:t>FHWA projects freight tonnage growing about 1.6% a year to 2050, with truck growing faster than other modes. The volume rail is losing is in the 250-to-1,000-mile range, where the two modes compete.</a:t>
            </a:r>
            <a:endParaRPr lang="en-US" sz="1400" dirty="0"/>
          </a:p>
        </p:txBody>
      </p:sp>
      <p:sp>
        <p:nvSpPr>
          <p:cNvPr id="20" name="Text 17"/>
          <p:cNvSpPr txBox="1"/>
          <p:nvPr/>
        </p:nvSpPr>
        <p:spPr>
          <a:xfrm>
            <a:off x="548640" y="525780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Sources: BTS Freight Facts and Figures (FAF, 2024); CRS R48594 (2025); BTS TSAR 2003. The 2000 figure is from the older BTS series and the 2023 figure from FAF; the two are not strictly comparable.</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APPENDIX</a:t>
            </a:r>
            <a:endParaRPr lang="en-US" sz="1000" dirty="0"/>
          </a:p>
        </p:txBody>
      </p:sp>
      <p:sp>
        <p:nvSpPr>
          <p:cNvPr id="3" name="Text 1"/>
          <p:cNvSpPr txBox="1"/>
          <p:nvPr/>
        </p:nvSpPr>
        <p:spPr>
          <a:xfrm>
            <a:off x="548640" y="658368"/>
            <a:ext cx="9628632" cy="640080"/>
          </a:xfrm>
          <a:prstGeom prst="rect">
            <a:avLst/>
          </a:prstGeom>
          <a:noFill/>
          <a:ln/>
        </p:spPr>
        <p:txBody>
          <a:bodyPr wrap="square" lIns="0" tIns="0" rIns="0" bIns="0" rtlCol="0" anchor="t"/>
          <a:lstStyle/>
          <a:p>
            <a:pPr indent="0" marL="0">
              <a:buNone/>
            </a:pPr>
            <a:r>
              <a:rPr lang="en-US" sz="2600" b="1" dirty="0">
                <a:solidFill>
                  <a:srgbClr val="0D3A1B"/>
                </a:solidFill>
                <a:latin typeface="Arial" pitchFamily="34" charset="0"/>
                <a:ea typeface="Arial" pitchFamily="34" charset="-122"/>
                <a:cs typeface="Arial" pitchFamily="34" charset="-120"/>
              </a:rPr>
              <a:t>The Class I record</a:t>
            </a:r>
            <a:endParaRPr lang="en-US" sz="2600" dirty="0"/>
          </a:p>
        </p:txBody>
      </p:sp>
      <p:pic>
        <p:nvPicPr>
          <p:cNvPr id="4"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5" name="Text 2"/>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6" name="Text 3"/>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14</a:t>
            </a:r>
            <a:endParaRPr lang="en-US" sz="1000" dirty="0"/>
          </a:p>
        </p:txBody>
      </p:sp>
      <p:sp>
        <p:nvSpPr>
          <p:cNvPr id="7" name="Shape 4"/>
          <p:cNvSpPr/>
          <p:nvPr/>
        </p:nvSpPr>
        <p:spPr>
          <a:xfrm>
            <a:off x="548640" y="1371600"/>
            <a:ext cx="3514344" cy="1874520"/>
          </a:xfrm>
          <a:prstGeom prst="rect">
            <a:avLst/>
          </a:prstGeom>
          <a:solidFill>
            <a:srgbClr val="F5EBD2"/>
          </a:solidFill>
          <a:ln w="12700">
            <a:solidFill>
              <a:srgbClr val="F5EBD2"/>
            </a:solidFill>
            <a:prstDash val="solid"/>
          </a:ln>
        </p:spPr>
      </p:sp>
      <p:sp>
        <p:nvSpPr>
          <p:cNvPr id="8" name="Text 5"/>
          <p:cNvSpPr txBox="1"/>
          <p:nvPr/>
        </p:nvSpPr>
        <p:spPr>
          <a:xfrm>
            <a:off x="731520" y="1481328"/>
            <a:ext cx="3148584" cy="457200"/>
          </a:xfrm>
          <a:prstGeom prst="rect">
            <a:avLst/>
          </a:prstGeom>
          <a:noFill/>
          <a:ln/>
        </p:spPr>
        <p:txBody>
          <a:bodyPr wrap="square" lIns="0" tIns="0" rIns="0" bIns="0" rtlCol="0" anchor="t"/>
          <a:lstStyle/>
          <a:p>
            <a:pPr indent="0" marL="0">
              <a:buNone/>
            </a:pPr>
            <a:r>
              <a:rPr lang="en-US" sz="2200" b="1" dirty="0">
                <a:solidFill>
                  <a:srgbClr val="0D3A1B"/>
                </a:solidFill>
                <a:latin typeface="Arial" pitchFamily="34" charset="0"/>
                <a:ea typeface="Arial" pitchFamily="34" charset="-122"/>
                <a:cs typeface="Arial" pitchFamily="34" charset="-120"/>
              </a:rPr>
              <a:t>40 → 6</a:t>
            </a:r>
            <a:endParaRPr lang="en-US" sz="2200" dirty="0"/>
          </a:p>
        </p:txBody>
      </p:sp>
      <p:sp>
        <p:nvSpPr>
          <p:cNvPr id="9" name="Text 6"/>
          <p:cNvSpPr txBox="1"/>
          <p:nvPr/>
        </p:nvSpPr>
        <p:spPr>
          <a:xfrm>
            <a:off x="731520" y="1938528"/>
            <a:ext cx="3148584" cy="292608"/>
          </a:xfrm>
          <a:prstGeom prst="rect">
            <a:avLst/>
          </a:prstGeom>
          <a:noFill/>
          <a:ln/>
        </p:spPr>
        <p:txBody>
          <a:bodyPr wrap="square" lIns="0" tIns="0" rIns="0" bIns="0" rtlCol="0" anchor="t"/>
          <a:lstStyle/>
          <a:p>
            <a:pPr indent="0" marL="0">
              <a:buNone/>
            </a:pPr>
            <a:r>
              <a:rPr lang="en-US" sz="850" b="1" dirty="0">
                <a:solidFill>
                  <a:srgbClr val="C28E2B"/>
                </a:solidFill>
                <a:latin typeface="Arial" pitchFamily="34" charset="0"/>
                <a:ea typeface="Arial" pitchFamily="34" charset="-122"/>
                <a:cs typeface="Arial" pitchFamily="34" charset="-120"/>
              </a:rPr>
              <a:t>CLASS I RAILROADS, 1980 TO 2023</a:t>
            </a:r>
            <a:endParaRPr lang="en-US" sz="850" dirty="0"/>
          </a:p>
        </p:txBody>
      </p:sp>
      <p:sp>
        <p:nvSpPr>
          <p:cNvPr id="10" name="Text 7"/>
          <p:cNvSpPr txBox="1"/>
          <p:nvPr/>
        </p:nvSpPr>
        <p:spPr>
          <a:xfrm>
            <a:off x="731520" y="2240280"/>
            <a:ext cx="3148584" cy="914400"/>
          </a:xfrm>
          <a:prstGeom prst="rect">
            <a:avLst/>
          </a:prstGeom>
          <a:noFill/>
          <a:ln/>
        </p:spPr>
        <p:txBody>
          <a:bodyPr wrap="square" lIns="0" tIns="0" rIns="0" bIns="0" rtlCol="0" anchor="t"/>
          <a:lstStyle/>
          <a:p>
            <a:pPr indent="0" marL="0">
              <a:buNone/>
            </a:pPr>
            <a:r>
              <a:rPr lang="en-US" sz="1000" dirty="0">
                <a:solidFill>
                  <a:srgbClr val="1C1C1C"/>
                </a:solidFill>
                <a:latin typeface="Arial" pitchFamily="34" charset="0"/>
                <a:ea typeface="Arial" pitchFamily="34" charset="-122"/>
                <a:cs typeface="Arial" pitchFamily="34" charset="-120"/>
              </a:rPr>
              <a:t>Four carriers handle about 90% of traffic. AFPM reports 78% of members' facilities single-served.</a:t>
            </a:r>
            <a:endParaRPr lang="en-US" sz="1000" dirty="0"/>
          </a:p>
        </p:txBody>
      </p:sp>
      <p:sp>
        <p:nvSpPr>
          <p:cNvPr id="11" name="Shape 8"/>
          <p:cNvSpPr/>
          <p:nvPr/>
        </p:nvSpPr>
        <p:spPr>
          <a:xfrm>
            <a:off x="4337304" y="1371600"/>
            <a:ext cx="3514344" cy="1874520"/>
          </a:xfrm>
          <a:prstGeom prst="rect">
            <a:avLst/>
          </a:prstGeom>
          <a:solidFill>
            <a:srgbClr val="F5EBD2"/>
          </a:solidFill>
          <a:ln w="12700">
            <a:solidFill>
              <a:srgbClr val="F5EBD2"/>
            </a:solidFill>
            <a:prstDash val="solid"/>
          </a:ln>
        </p:spPr>
      </p:sp>
      <p:sp>
        <p:nvSpPr>
          <p:cNvPr id="12" name="Text 9"/>
          <p:cNvSpPr txBox="1"/>
          <p:nvPr/>
        </p:nvSpPr>
        <p:spPr>
          <a:xfrm>
            <a:off x="4520184" y="1481328"/>
            <a:ext cx="3148584" cy="457200"/>
          </a:xfrm>
          <a:prstGeom prst="rect">
            <a:avLst/>
          </a:prstGeom>
          <a:noFill/>
          <a:ln/>
        </p:spPr>
        <p:txBody>
          <a:bodyPr wrap="square" lIns="0" tIns="0" rIns="0" bIns="0" rtlCol="0" anchor="t"/>
          <a:lstStyle/>
          <a:p>
            <a:pPr indent="0" marL="0">
              <a:buNone/>
            </a:pPr>
            <a:r>
              <a:rPr lang="en-US" sz="2200" b="1" dirty="0">
                <a:solidFill>
                  <a:srgbClr val="0D3A1B"/>
                </a:solidFill>
                <a:latin typeface="Arial" pitchFamily="34" charset="0"/>
                <a:ea typeface="Arial" pitchFamily="34" charset="-122"/>
                <a:cs typeface="Arial" pitchFamily="34" charset="-120"/>
              </a:rPr>
              <a:t>−27% / +30%</a:t>
            </a:r>
            <a:endParaRPr lang="en-US" sz="2200" dirty="0"/>
          </a:p>
        </p:txBody>
      </p:sp>
      <p:sp>
        <p:nvSpPr>
          <p:cNvPr id="13" name="Text 10"/>
          <p:cNvSpPr txBox="1"/>
          <p:nvPr/>
        </p:nvSpPr>
        <p:spPr>
          <a:xfrm>
            <a:off x="4520184" y="1938528"/>
            <a:ext cx="3148584" cy="292608"/>
          </a:xfrm>
          <a:prstGeom prst="rect">
            <a:avLst/>
          </a:prstGeom>
          <a:noFill/>
          <a:ln/>
        </p:spPr>
        <p:txBody>
          <a:bodyPr wrap="square" lIns="0" tIns="0" rIns="0" bIns="0" rtlCol="0" anchor="t"/>
          <a:lstStyle/>
          <a:p>
            <a:pPr indent="0" marL="0">
              <a:buNone/>
            </a:pPr>
            <a:r>
              <a:rPr lang="en-US" sz="850" b="1" dirty="0">
                <a:solidFill>
                  <a:srgbClr val="C28E2B"/>
                </a:solidFill>
                <a:latin typeface="Arial" pitchFamily="34" charset="0"/>
                <a:ea typeface="Arial" pitchFamily="34" charset="-122"/>
                <a:cs typeface="Arial" pitchFamily="34" charset="-120"/>
              </a:rPr>
              <a:t>REAL RATES, 1985–2004 AND AFTER</a:t>
            </a:r>
            <a:endParaRPr lang="en-US" sz="850" dirty="0"/>
          </a:p>
        </p:txBody>
      </p:sp>
      <p:sp>
        <p:nvSpPr>
          <p:cNvPr id="14" name="Text 11"/>
          <p:cNvSpPr txBox="1"/>
          <p:nvPr/>
        </p:nvSpPr>
        <p:spPr>
          <a:xfrm>
            <a:off x="4520184" y="2240280"/>
            <a:ext cx="3148584" cy="914400"/>
          </a:xfrm>
          <a:prstGeom prst="rect">
            <a:avLst/>
          </a:prstGeom>
          <a:noFill/>
          <a:ln/>
        </p:spPr>
        <p:txBody>
          <a:bodyPr wrap="square" lIns="0" tIns="0" rIns="0" bIns="0" rtlCol="0" anchor="t"/>
          <a:lstStyle/>
          <a:p>
            <a:pPr indent="0" marL="0">
              <a:buNone/>
            </a:pPr>
            <a:r>
              <a:rPr lang="en-US" sz="1000" dirty="0">
                <a:solidFill>
                  <a:srgbClr val="1C1C1C"/>
                </a:solidFill>
                <a:latin typeface="Arial" pitchFamily="34" charset="0"/>
                <a:ea typeface="Arial" pitchFamily="34" charset="-122"/>
                <a:cs typeface="Arial" pitchFamily="34" charset="-120"/>
              </a:rPr>
              <a:t>STB index. Traffic peaked in 2006; GDP has grown about 50% since.</a:t>
            </a:r>
            <a:endParaRPr lang="en-US" sz="1000" dirty="0"/>
          </a:p>
        </p:txBody>
      </p:sp>
      <p:sp>
        <p:nvSpPr>
          <p:cNvPr id="15" name="Shape 12"/>
          <p:cNvSpPr/>
          <p:nvPr/>
        </p:nvSpPr>
        <p:spPr>
          <a:xfrm>
            <a:off x="8125968" y="1371600"/>
            <a:ext cx="3514344" cy="1874520"/>
          </a:xfrm>
          <a:prstGeom prst="rect">
            <a:avLst/>
          </a:prstGeom>
          <a:solidFill>
            <a:srgbClr val="F5EBD2"/>
          </a:solidFill>
          <a:ln w="12700">
            <a:solidFill>
              <a:srgbClr val="F5EBD2"/>
            </a:solidFill>
            <a:prstDash val="solid"/>
          </a:ln>
        </p:spPr>
      </p:sp>
      <p:sp>
        <p:nvSpPr>
          <p:cNvPr id="16" name="Text 13"/>
          <p:cNvSpPr txBox="1"/>
          <p:nvPr/>
        </p:nvSpPr>
        <p:spPr>
          <a:xfrm>
            <a:off x="8308848" y="1481328"/>
            <a:ext cx="3148584" cy="457200"/>
          </a:xfrm>
          <a:prstGeom prst="rect">
            <a:avLst/>
          </a:prstGeom>
          <a:noFill/>
          <a:ln/>
        </p:spPr>
        <p:txBody>
          <a:bodyPr wrap="square" lIns="0" tIns="0" rIns="0" bIns="0" rtlCol="0" anchor="t"/>
          <a:lstStyle/>
          <a:p>
            <a:pPr indent="0" marL="0">
              <a:buNone/>
            </a:pPr>
            <a:r>
              <a:rPr lang="en-US" sz="2200" b="1" dirty="0">
                <a:solidFill>
                  <a:srgbClr val="0D3A1B"/>
                </a:solidFill>
                <a:latin typeface="Arial" pitchFamily="34" charset="0"/>
                <a:ea typeface="Arial" pitchFamily="34" charset="-122"/>
                <a:cs typeface="Arial" pitchFamily="34" charset="-120"/>
              </a:rPr>
              <a:t>−28%</a:t>
            </a:r>
            <a:endParaRPr lang="en-US" sz="2200" dirty="0"/>
          </a:p>
        </p:txBody>
      </p:sp>
      <p:sp>
        <p:nvSpPr>
          <p:cNvPr id="17" name="Text 14"/>
          <p:cNvSpPr txBox="1"/>
          <p:nvPr/>
        </p:nvSpPr>
        <p:spPr>
          <a:xfrm>
            <a:off x="8308848" y="1938528"/>
            <a:ext cx="3148584" cy="292608"/>
          </a:xfrm>
          <a:prstGeom prst="rect">
            <a:avLst/>
          </a:prstGeom>
          <a:noFill/>
          <a:ln/>
        </p:spPr>
        <p:txBody>
          <a:bodyPr wrap="square" lIns="0" tIns="0" rIns="0" bIns="0" rtlCol="0" anchor="t"/>
          <a:lstStyle/>
          <a:p>
            <a:pPr indent="0" marL="0">
              <a:buNone/>
            </a:pPr>
            <a:r>
              <a:rPr lang="en-US" sz="850" b="1" dirty="0">
                <a:solidFill>
                  <a:srgbClr val="C28E2B"/>
                </a:solidFill>
                <a:latin typeface="Arial" pitchFamily="34" charset="0"/>
                <a:ea typeface="Arial" pitchFamily="34" charset="-122"/>
                <a:cs typeface="Arial" pitchFamily="34" charset="-120"/>
              </a:rPr>
              <a:t>CLASS I STAFF, 2011–2021</a:t>
            </a:r>
            <a:endParaRPr lang="en-US" sz="850" dirty="0"/>
          </a:p>
        </p:txBody>
      </p:sp>
      <p:sp>
        <p:nvSpPr>
          <p:cNvPr id="18" name="Text 15"/>
          <p:cNvSpPr txBox="1"/>
          <p:nvPr/>
        </p:nvSpPr>
        <p:spPr>
          <a:xfrm>
            <a:off x="8308848" y="2240280"/>
            <a:ext cx="3148584" cy="914400"/>
          </a:xfrm>
          <a:prstGeom prst="rect">
            <a:avLst/>
          </a:prstGeom>
          <a:noFill/>
          <a:ln/>
        </p:spPr>
        <p:txBody>
          <a:bodyPr wrap="square" lIns="0" tIns="0" rIns="0" bIns="0" rtlCol="0" anchor="t"/>
          <a:lstStyle/>
          <a:p>
            <a:pPr indent="0" marL="0">
              <a:buNone/>
            </a:pPr>
            <a:r>
              <a:rPr lang="en-US" sz="1000" dirty="0">
                <a:solidFill>
                  <a:srgbClr val="1C1C1C"/>
                </a:solidFill>
                <a:latin typeface="Arial" pitchFamily="34" charset="0"/>
                <a:ea typeface="Arial" pitchFamily="34" charset="-122"/>
                <a:cs typeface="Arial" pitchFamily="34" charset="-120"/>
              </a:rPr>
              <a:t>Train length 5,250 to 7,000 ft at one carrier; railroad-owned cars down 32%; four of seven carriers reduced local service days (GAO).</a:t>
            </a:r>
            <a:endParaRPr lang="en-US" sz="1000" dirty="0"/>
          </a:p>
        </p:txBody>
      </p:sp>
      <p:sp>
        <p:nvSpPr>
          <p:cNvPr id="19" name="Shape 16"/>
          <p:cNvSpPr/>
          <p:nvPr/>
        </p:nvSpPr>
        <p:spPr>
          <a:xfrm>
            <a:off x="548640" y="3474720"/>
            <a:ext cx="3514344" cy="1874520"/>
          </a:xfrm>
          <a:prstGeom prst="rect">
            <a:avLst/>
          </a:prstGeom>
          <a:solidFill>
            <a:srgbClr val="F5EBD2"/>
          </a:solidFill>
          <a:ln w="12700">
            <a:solidFill>
              <a:srgbClr val="F5EBD2"/>
            </a:solidFill>
            <a:prstDash val="solid"/>
          </a:ln>
        </p:spPr>
      </p:sp>
      <p:sp>
        <p:nvSpPr>
          <p:cNvPr id="20" name="Text 17"/>
          <p:cNvSpPr txBox="1"/>
          <p:nvPr/>
        </p:nvSpPr>
        <p:spPr>
          <a:xfrm>
            <a:off x="731520" y="3584448"/>
            <a:ext cx="3148584" cy="457200"/>
          </a:xfrm>
          <a:prstGeom prst="rect">
            <a:avLst/>
          </a:prstGeom>
          <a:noFill/>
          <a:ln/>
        </p:spPr>
        <p:txBody>
          <a:bodyPr wrap="square" lIns="0" tIns="0" rIns="0" bIns="0" rtlCol="0" anchor="t"/>
          <a:lstStyle/>
          <a:p>
            <a:pPr indent="0" marL="0">
              <a:buNone/>
            </a:pPr>
            <a:r>
              <a:rPr lang="en-US" sz="2200" b="1" dirty="0">
                <a:solidFill>
                  <a:srgbClr val="0D3A1B"/>
                </a:solidFill>
                <a:latin typeface="Arial" pitchFamily="34" charset="0"/>
                <a:ea typeface="Arial" pitchFamily="34" charset="-122"/>
                <a:cs typeface="Arial" pitchFamily="34" charset="-120"/>
              </a:rPr>
              <a:t>5 → 1,000+</a:t>
            </a:r>
            <a:endParaRPr lang="en-US" sz="2200" dirty="0"/>
          </a:p>
        </p:txBody>
      </p:sp>
      <p:sp>
        <p:nvSpPr>
          <p:cNvPr id="21" name="Text 18"/>
          <p:cNvSpPr txBox="1"/>
          <p:nvPr/>
        </p:nvSpPr>
        <p:spPr>
          <a:xfrm>
            <a:off x="731520" y="4041648"/>
            <a:ext cx="3148584" cy="292608"/>
          </a:xfrm>
          <a:prstGeom prst="rect">
            <a:avLst/>
          </a:prstGeom>
          <a:noFill/>
          <a:ln/>
        </p:spPr>
        <p:txBody>
          <a:bodyPr wrap="square" lIns="0" tIns="0" rIns="0" bIns="0" rtlCol="0" anchor="t"/>
          <a:lstStyle/>
          <a:p>
            <a:pPr indent="0" marL="0">
              <a:buNone/>
            </a:pPr>
            <a:r>
              <a:rPr lang="en-US" sz="850" b="1" dirty="0">
                <a:solidFill>
                  <a:srgbClr val="C28E2B"/>
                </a:solidFill>
                <a:latin typeface="Arial" pitchFamily="34" charset="0"/>
                <a:ea typeface="Arial" pitchFamily="34" charset="-122"/>
                <a:cs typeface="Arial" pitchFamily="34" charset="-120"/>
              </a:rPr>
              <a:t>UP EMBARGOES, 2017 TO 2022</a:t>
            </a:r>
            <a:endParaRPr lang="en-US" sz="850" dirty="0"/>
          </a:p>
        </p:txBody>
      </p:sp>
      <p:sp>
        <p:nvSpPr>
          <p:cNvPr id="22" name="Text 19"/>
          <p:cNvSpPr txBox="1"/>
          <p:nvPr/>
        </p:nvSpPr>
        <p:spPr>
          <a:xfrm>
            <a:off x="731520" y="4343400"/>
            <a:ext cx="3148584" cy="914400"/>
          </a:xfrm>
          <a:prstGeom prst="rect">
            <a:avLst/>
          </a:prstGeom>
          <a:noFill/>
          <a:ln/>
        </p:spPr>
        <p:txBody>
          <a:bodyPr wrap="square" lIns="0" tIns="0" rIns="0" bIns="0" rtlCol="0" anchor="t"/>
          <a:lstStyle/>
          <a:p>
            <a:pPr indent="0" marL="0">
              <a:buNone/>
            </a:pPr>
            <a:r>
              <a:rPr lang="en-US" sz="1000" dirty="0">
                <a:solidFill>
                  <a:srgbClr val="1C1C1C"/>
                </a:solidFill>
                <a:latin typeface="Arial" pitchFamily="34" charset="0"/>
                <a:ea typeface="Arial" pitchFamily="34" charset="-122"/>
                <a:cs typeface="Arial" pitchFamily="34" charset="-120"/>
              </a:rPr>
              <a:t>About ten times any other carrier. STB held two hearings and ordered weekly service reporting; UP's 181 congestion embargoes in 2023 still exceeded all other Class Is combined.</a:t>
            </a:r>
            <a:endParaRPr lang="en-US" sz="1000" dirty="0"/>
          </a:p>
        </p:txBody>
      </p:sp>
      <p:sp>
        <p:nvSpPr>
          <p:cNvPr id="23" name="Shape 20"/>
          <p:cNvSpPr/>
          <p:nvPr/>
        </p:nvSpPr>
        <p:spPr>
          <a:xfrm>
            <a:off x="4337304" y="3474720"/>
            <a:ext cx="3514344" cy="1874520"/>
          </a:xfrm>
          <a:prstGeom prst="rect">
            <a:avLst/>
          </a:prstGeom>
          <a:solidFill>
            <a:srgbClr val="F5EBD2"/>
          </a:solidFill>
          <a:ln w="12700">
            <a:solidFill>
              <a:srgbClr val="F5EBD2"/>
            </a:solidFill>
            <a:prstDash val="solid"/>
          </a:ln>
        </p:spPr>
      </p:sp>
      <p:sp>
        <p:nvSpPr>
          <p:cNvPr id="24" name="Text 21"/>
          <p:cNvSpPr txBox="1"/>
          <p:nvPr/>
        </p:nvSpPr>
        <p:spPr>
          <a:xfrm>
            <a:off x="4520184" y="3584448"/>
            <a:ext cx="3148584" cy="457200"/>
          </a:xfrm>
          <a:prstGeom prst="rect">
            <a:avLst/>
          </a:prstGeom>
          <a:noFill/>
          <a:ln/>
        </p:spPr>
        <p:txBody>
          <a:bodyPr wrap="square" lIns="0" tIns="0" rIns="0" bIns="0" rtlCol="0" anchor="t"/>
          <a:lstStyle/>
          <a:p>
            <a:pPr indent="0" marL="0">
              <a:buNone/>
            </a:pPr>
            <a:r>
              <a:rPr lang="en-US" sz="2200" b="1" dirty="0">
                <a:solidFill>
                  <a:srgbClr val="0D3A1B"/>
                </a:solidFill>
                <a:latin typeface="Arial" pitchFamily="34" charset="0"/>
                <a:ea typeface="Arial" pitchFamily="34" charset="-122"/>
                <a:cs typeface="Arial" pitchFamily="34" charset="-120"/>
              </a:rPr>
              <a:t>+121%</a:t>
            </a:r>
            <a:endParaRPr lang="en-US" sz="2200" dirty="0"/>
          </a:p>
        </p:txBody>
      </p:sp>
      <p:sp>
        <p:nvSpPr>
          <p:cNvPr id="25" name="Text 22"/>
          <p:cNvSpPr txBox="1"/>
          <p:nvPr/>
        </p:nvSpPr>
        <p:spPr>
          <a:xfrm>
            <a:off x="4520184" y="4041648"/>
            <a:ext cx="3148584" cy="292608"/>
          </a:xfrm>
          <a:prstGeom prst="rect">
            <a:avLst/>
          </a:prstGeom>
          <a:noFill/>
          <a:ln/>
        </p:spPr>
        <p:txBody>
          <a:bodyPr wrap="square" lIns="0" tIns="0" rIns="0" bIns="0" rtlCol="0" anchor="t"/>
          <a:lstStyle/>
          <a:p>
            <a:pPr indent="0" marL="0">
              <a:buNone/>
            </a:pPr>
            <a:r>
              <a:rPr lang="en-US" sz="850" b="1" dirty="0">
                <a:solidFill>
                  <a:srgbClr val="C28E2B"/>
                </a:solidFill>
                <a:latin typeface="Arial" pitchFamily="34" charset="0"/>
                <a:ea typeface="Arial" pitchFamily="34" charset="-122"/>
                <a:cs typeface="Arial" pitchFamily="34" charset="-120"/>
              </a:rPr>
              <a:t>CSX DEMURRAGE REVENUE, 2017 TO 2018</a:t>
            </a:r>
            <a:endParaRPr lang="en-US" sz="850" dirty="0"/>
          </a:p>
        </p:txBody>
      </p:sp>
      <p:sp>
        <p:nvSpPr>
          <p:cNvPr id="26" name="Text 23"/>
          <p:cNvSpPr txBox="1"/>
          <p:nvPr/>
        </p:nvSpPr>
        <p:spPr>
          <a:xfrm>
            <a:off x="4520184" y="4343400"/>
            <a:ext cx="3148584" cy="914400"/>
          </a:xfrm>
          <a:prstGeom prst="rect">
            <a:avLst/>
          </a:prstGeom>
          <a:noFill/>
          <a:ln/>
        </p:spPr>
        <p:txBody>
          <a:bodyPr wrap="square" lIns="0" tIns="0" rIns="0" bIns="0" rtlCol="0" anchor="t"/>
          <a:lstStyle/>
          <a:p>
            <a:pPr indent="0" marL="0">
              <a:buNone/>
            </a:pPr>
            <a:r>
              <a:rPr lang="en-US" sz="1000" dirty="0">
                <a:solidFill>
                  <a:srgbClr val="1C1C1C"/>
                </a:solidFill>
                <a:latin typeface="Arial" pitchFamily="34" charset="0"/>
                <a:ea typeface="Arial" pitchFamily="34" charset="-122"/>
                <a:cs typeface="Arial" pitchFamily="34" charset="-120"/>
              </a:rPr>
              <a:t>UP up 30%; BNSF accessorials up 61%. Carloads did not rise. Private cars are an estimated 60–73% of the fleet.</a:t>
            </a:r>
            <a:endParaRPr lang="en-US" sz="1000" dirty="0"/>
          </a:p>
        </p:txBody>
      </p:sp>
      <p:sp>
        <p:nvSpPr>
          <p:cNvPr id="27" name="Shape 24"/>
          <p:cNvSpPr/>
          <p:nvPr/>
        </p:nvSpPr>
        <p:spPr>
          <a:xfrm>
            <a:off x="8125968" y="3474720"/>
            <a:ext cx="3514344" cy="1874520"/>
          </a:xfrm>
          <a:prstGeom prst="rect">
            <a:avLst/>
          </a:prstGeom>
          <a:solidFill>
            <a:srgbClr val="F5EBD2"/>
          </a:solidFill>
          <a:ln w="12700">
            <a:solidFill>
              <a:srgbClr val="F5EBD2"/>
            </a:solidFill>
            <a:prstDash val="solid"/>
          </a:ln>
        </p:spPr>
      </p:sp>
      <p:sp>
        <p:nvSpPr>
          <p:cNvPr id="28" name="Text 25"/>
          <p:cNvSpPr txBox="1"/>
          <p:nvPr/>
        </p:nvSpPr>
        <p:spPr>
          <a:xfrm>
            <a:off x="8308848" y="3584448"/>
            <a:ext cx="3148584" cy="457200"/>
          </a:xfrm>
          <a:prstGeom prst="rect">
            <a:avLst/>
          </a:prstGeom>
          <a:noFill/>
          <a:ln/>
        </p:spPr>
        <p:txBody>
          <a:bodyPr wrap="square" lIns="0" tIns="0" rIns="0" bIns="0" rtlCol="0" anchor="t"/>
          <a:lstStyle/>
          <a:p>
            <a:pPr indent="0" marL="0">
              <a:buNone/>
            </a:pPr>
            <a:r>
              <a:rPr lang="en-US" sz="2200" b="1" dirty="0">
                <a:solidFill>
                  <a:srgbClr val="0D3A1B"/>
                </a:solidFill>
                <a:latin typeface="Arial" pitchFamily="34" charset="0"/>
                <a:ea typeface="Arial" pitchFamily="34" charset="-122"/>
                <a:cs typeface="Arial" pitchFamily="34" charset="-120"/>
              </a:rPr>
              <a:t>$191B vs $138B</a:t>
            </a:r>
            <a:endParaRPr lang="en-US" sz="2200" dirty="0"/>
          </a:p>
        </p:txBody>
      </p:sp>
      <p:sp>
        <p:nvSpPr>
          <p:cNvPr id="29" name="Text 26"/>
          <p:cNvSpPr txBox="1"/>
          <p:nvPr/>
        </p:nvSpPr>
        <p:spPr>
          <a:xfrm>
            <a:off x="8308848" y="4041648"/>
            <a:ext cx="3148584" cy="292608"/>
          </a:xfrm>
          <a:prstGeom prst="rect">
            <a:avLst/>
          </a:prstGeom>
          <a:noFill/>
          <a:ln/>
        </p:spPr>
        <p:txBody>
          <a:bodyPr wrap="square" lIns="0" tIns="0" rIns="0" bIns="0" rtlCol="0" anchor="t"/>
          <a:lstStyle/>
          <a:p>
            <a:pPr indent="0" marL="0">
              <a:buNone/>
            </a:pPr>
            <a:r>
              <a:rPr lang="en-US" sz="850" b="1" dirty="0">
                <a:solidFill>
                  <a:srgbClr val="C28E2B"/>
                </a:solidFill>
                <a:latin typeface="Arial" pitchFamily="34" charset="0"/>
                <a:ea typeface="Arial" pitchFamily="34" charset="-122"/>
                <a:cs typeface="Arial" pitchFamily="34" charset="-120"/>
              </a:rPr>
              <a:t>BUYBACKS AND DIVIDENDS VS. CAPITAL, 2010–2021</a:t>
            </a:r>
            <a:endParaRPr lang="en-US" sz="850" dirty="0"/>
          </a:p>
        </p:txBody>
      </p:sp>
      <p:sp>
        <p:nvSpPr>
          <p:cNvPr id="30" name="Text 27"/>
          <p:cNvSpPr txBox="1"/>
          <p:nvPr/>
        </p:nvSpPr>
        <p:spPr>
          <a:xfrm>
            <a:off x="8308848" y="4343400"/>
            <a:ext cx="3148584" cy="914400"/>
          </a:xfrm>
          <a:prstGeom prst="rect">
            <a:avLst/>
          </a:prstGeom>
          <a:noFill/>
          <a:ln/>
        </p:spPr>
        <p:txBody>
          <a:bodyPr wrap="square" lIns="0" tIns="0" rIns="0" bIns="0" rtlCol="0" anchor="t"/>
          <a:lstStyle/>
          <a:p>
            <a:pPr indent="0" marL="0">
              <a:buNone/>
            </a:pPr>
            <a:r>
              <a:rPr lang="en-US" sz="1000" dirty="0">
                <a:solidFill>
                  <a:srgbClr val="1C1C1C"/>
                </a:solidFill>
                <a:latin typeface="Arial" pitchFamily="34" charset="0"/>
                <a:ea typeface="Arial" pitchFamily="34" charset="-122"/>
                <a:cs typeface="Arial" pitchFamily="34" charset="-120"/>
              </a:rPr>
              <a:t>Capital spending was mostly maintenance. $253 billion returned by early 2024 (STB). BNSF industrial-products carloads fell 6% from 2023 to 2025.</a:t>
            </a:r>
            <a:endParaRPr lang="en-US" sz="1000" dirty="0"/>
          </a:p>
        </p:txBody>
      </p:sp>
      <p:sp>
        <p:nvSpPr>
          <p:cNvPr id="31" name="Text 28"/>
          <p:cNvSpPr txBox="1"/>
          <p:nvPr/>
        </p:nvSpPr>
        <p:spPr>
          <a:xfrm>
            <a:off x="548640" y="562356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Each of these decisions was defensible for a carrier managing to a 60% operating ratio. None of them was intended to grow carloads. Sources: GAO-23-105420; STB EP 770, EP 772, demurrage reporting; Chairman Oberman, 2021; USDA AMS; AFPM; Berkshire Hathaway 2025 Annual Report. Full citations in the whitepaper.</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APPENDIX</a:t>
            </a:r>
            <a:endParaRPr lang="en-US" sz="1000" dirty="0"/>
          </a:p>
        </p:txBody>
      </p:sp>
      <p:sp>
        <p:nvSpPr>
          <p:cNvPr id="3" name="Text 1"/>
          <p:cNvSpPr txBox="1"/>
          <p:nvPr/>
        </p:nvSpPr>
        <p:spPr>
          <a:xfrm>
            <a:off x="548640" y="658368"/>
            <a:ext cx="9628632" cy="640080"/>
          </a:xfrm>
          <a:prstGeom prst="rect">
            <a:avLst/>
          </a:prstGeom>
          <a:noFill/>
          <a:ln/>
        </p:spPr>
        <p:txBody>
          <a:bodyPr wrap="square" lIns="0" tIns="0" rIns="0" bIns="0" rtlCol="0" anchor="t"/>
          <a:lstStyle/>
          <a:p>
            <a:pPr indent="0" marL="0">
              <a:buNone/>
            </a:pPr>
            <a:r>
              <a:rPr lang="en-US" sz="2600" b="1" dirty="0">
                <a:solidFill>
                  <a:srgbClr val="0D3A1B"/>
                </a:solidFill>
                <a:latin typeface="Arial" pitchFamily="34" charset="0"/>
                <a:ea typeface="Arial" pitchFamily="34" charset="-122"/>
                <a:cs typeface="Arial" pitchFamily="34" charset="-120"/>
              </a:rPr>
              <a:t>Services: operations</a:t>
            </a:r>
            <a:endParaRPr lang="en-US" sz="2600" dirty="0"/>
          </a:p>
        </p:txBody>
      </p:sp>
      <p:pic>
        <p:nvPicPr>
          <p:cNvPr id="4"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5" name="Text 2"/>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6" name="Text 3"/>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15</a:t>
            </a:r>
            <a:endParaRPr lang="en-US" sz="1000" dirty="0"/>
          </a:p>
        </p:txBody>
      </p:sp>
      <p:sp>
        <p:nvSpPr>
          <p:cNvPr id="7" name="Shape 4"/>
          <p:cNvSpPr/>
          <p:nvPr/>
        </p:nvSpPr>
        <p:spPr>
          <a:xfrm>
            <a:off x="548640" y="1417320"/>
            <a:ext cx="11091672" cy="1188720"/>
          </a:xfrm>
          <a:prstGeom prst="rect">
            <a:avLst/>
          </a:prstGeom>
          <a:solidFill>
            <a:srgbClr val="F5EBD2"/>
          </a:solidFill>
          <a:ln w="12700">
            <a:solidFill>
              <a:srgbClr val="F5EBD2"/>
            </a:solidFill>
            <a:prstDash val="solid"/>
          </a:ln>
        </p:spPr>
      </p:sp>
      <p:sp>
        <p:nvSpPr>
          <p:cNvPr id="8" name="Text 5"/>
          <p:cNvSpPr txBox="1"/>
          <p:nvPr/>
        </p:nvSpPr>
        <p:spPr>
          <a:xfrm>
            <a:off x="822960" y="1600200"/>
            <a:ext cx="3108960" cy="822960"/>
          </a:xfrm>
          <a:prstGeom prst="rect">
            <a:avLst/>
          </a:prstGeom>
          <a:noFill/>
          <a:ln/>
        </p:spPr>
        <p:txBody>
          <a:bodyPr wrap="square" lIns="0" tIns="0" rIns="0" bIns="0" rtlCol="0" anchor="t"/>
          <a:lstStyle/>
          <a:p>
            <a:pPr indent="0" marL="0">
              <a:buNone/>
            </a:pPr>
            <a:r>
              <a:rPr lang="en-US" sz="1400" b="1" dirty="0">
                <a:solidFill>
                  <a:srgbClr val="0D3A1B"/>
                </a:solidFill>
                <a:latin typeface="Arial" pitchFamily="34" charset="0"/>
                <a:ea typeface="Arial" pitchFamily="34" charset="-122"/>
                <a:cs typeface="Arial" pitchFamily="34" charset="-120"/>
              </a:rPr>
              <a:t>Transload and rail terminals</a:t>
            </a:r>
            <a:endParaRPr lang="en-US" sz="1400" dirty="0"/>
          </a:p>
        </p:txBody>
      </p:sp>
      <p:sp>
        <p:nvSpPr>
          <p:cNvPr id="9" name="Text 6"/>
          <p:cNvSpPr txBox="1"/>
          <p:nvPr/>
        </p:nvSpPr>
        <p:spPr>
          <a:xfrm>
            <a:off x="4114800" y="1600200"/>
            <a:ext cx="7251192" cy="868680"/>
          </a:xfrm>
          <a:prstGeom prst="rect">
            <a:avLst/>
          </a:prstGeom>
          <a:noFill/>
          <a:ln/>
        </p:spPr>
        <p:txBody>
          <a:bodyPr wrap="square" lIns="0" tIns="0" rIns="0" bIns="0" rtlCol="0" anchor="t"/>
          <a:lstStyle/>
          <a:p>
            <a:pPr indent="0" marL="0">
              <a:buNone/>
            </a:pPr>
            <a:r>
              <a:rPr lang="en-US" sz="1150" dirty="0">
                <a:solidFill>
                  <a:srgbClr val="1C1C1C"/>
                </a:solidFill>
                <a:latin typeface="Arial" pitchFamily="34" charset="0"/>
                <a:ea typeface="Arial" pitchFamily="34" charset="-122"/>
                <a:cs typeface="Arial" pitchFamily="34" charset="-120"/>
              </a:rPr>
              <a:t>Bulk, break-bulk, and dimensional transload within dray range of the freight. Gives a shipper a rail origin without a siding. Revenue from handling, storage, switching, dray, and product services.</a:t>
            </a:r>
            <a:endParaRPr lang="en-US" sz="1150" dirty="0"/>
          </a:p>
        </p:txBody>
      </p:sp>
      <p:sp>
        <p:nvSpPr>
          <p:cNvPr id="10" name="Shape 7"/>
          <p:cNvSpPr/>
          <p:nvPr/>
        </p:nvSpPr>
        <p:spPr>
          <a:xfrm>
            <a:off x="548640" y="2743200"/>
            <a:ext cx="11091672" cy="1188720"/>
          </a:xfrm>
          <a:prstGeom prst="rect">
            <a:avLst/>
          </a:prstGeom>
          <a:solidFill>
            <a:srgbClr val="F5EBD2"/>
          </a:solidFill>
          <a:ln w="12700">
            <a:solidFill>
              <a:srgbClr val="F5EBD2"/>
            </a:solidFill>
            <a:prstDash val="solid"/>
          </a:ln>
        </p:spPr>
      </p:sp>
      <p:sp>
        <p:nvSpPr>
          <p:cNvPr id="11" name="Text 8"/>
          <p:cNvSpPr txBox="1"/>
          <p:nvPr/>
        </p:nvSpPr>
        <p:spPr>
          <a:xfrm>
            <a:off x="822960" y="2926080"/>
            <a:ext cx="3108960" cy="822960"/>
          </a:xfrm>
          <a:prstGeom prst="rect">
            <a:avLst/>
          </a:prstGeom>
          <a:noFill/>
          <a:ln/>
        </p:spPr>
        <p:txBody>
          <a:bodyPr wrap="square" lIns="0" tIns="0" rIns="0" bIns="0" rtlCol="0" anchor="t"/>
          <a:lstStyle/>
          <a:p>
            <a:pPr indent="0" marL="0">
              <a:buNone/>
            </a:pPr>
            <a:r>
              <a:rPr lang="en-US" sz="1400" b="1" dirty="0">
                <a:solidFill>
                  <a:srgbClr val="0D3A1B"/>
                </a:solidFill>
                <a:latin typeface="Arial" pitchFamily="34" charset="0"/>
                <a:ea typeface="Arial" pitchFamily="34" charset="-122"/>
                <a:cs typeface="Arial" pitchFamily="34" charset="-120"/>
              </a:rPr>
              <a:t>First- and last-mile switching</a:t>
            </a:r>
            <a:endParaRPr lang="en-US" sz="1400" dirty="0"/>
          </a:p>
        </p:txBody>
      </p:sp>
      <p:sp>
        <p:nvSpPr>
          <p:cNvPr id="12" name="Text 9"/>
          <p:cNvSpPr txBox="1"/>
          <p:nvPr/>
        </p:nvSpPr>
        <p:spPr>
          <a:xfrm>
            <a:off x="4114800" y="2926080"/>
            <a:ext cx="7251192" cy="868680"/>
          </a:xfrm>
          <a:prstGeom prst="rect">
            <a:avLst/>
          </a:prstGeom>
          <a:noFill/>
          <a:ln/>
        </p:spPr>
        <p:txBody>
          <a:bodyPr wrap="square" lIns="0" tIns="0" rIns="0" bIns="0" rtlCol="0" anchor="t"/>
          <a:lstStyle/>
          <a:p>
            <a:pPr indent="0" marL="0">
              <a:buNone/>
            </a:pPr>
            <a:r>
              <a:rPr lang="en-US" sz="1150" dirty="0">
                <a:solidFill>
                  <a:srgbClr val="1C1C1C"/>
                </a:solidFill>
                <a:latin typeface="Arial" pitchFamily="34" charset="0"/>
                <a:ea typeface="Arial" pitchFamily="34" charset="-122"/>
                <a:cs typeface="Arial" pitchFamily="34" charset="-120"/>
              </a:rPr>
              <a:t>Contract switching at the plant, in-plant rail operations, dray management, and management of the interchange. One party responsible from dock to interchange.</a:t>
            </a:r>
            <a:endParaRPr lang="en-US" sz="1150" dirty="0"/>
          </a:p>
        </p:txBody>
      </p:sp>
      <p:sp>
        <p:nvSpPr>
          <p:cNvPr id="13" name="Shape 10"/>
          <p:cNvSpPr/>
          <p:nvPr/>
        </p:nvSpPr>
        <p:spPr>
          <a:xfrm>
            <a:off x="548640" y="4069080"/>
            <a:ext cx="11091672" cy="1188720"/>
          </a:xfrm>
          <a:prstGeom prst="rect">
            <a:avLst/>
          </a:prstGeom>
          <a:solidFill>
            <a:srgbClr val="F5EBD2"/>
          </a:solidFill>
          <a:ln w="12700">
            <a:solidFill>
              <a:srgbClr val="F5EBD2"/>
            </a:solidFill>
            <a:prstDash val="solid"/>
          </a:ln>
        </p:spPr>
      </p:sp>
      <p:sp>
        <p:nvSpPr>
          <p:cNvPr id="14" name="Text 11"/>
          <p:cNvSpPr txBox="1"/>
          <p:nvPr/>
        </p:nvSpPr>
        <p:spPr>
          <a:xfrm>
            <a:off x="822960" y="4251960"/>
            <a:ext cx="3108960" cy="822960"/>
          </a:xfrm>
          <a:prstGeom prst="rect">
            <a:avLst/>
          </a:prstGeom>
          <a:noFill/>
          <a:ln/>
        </p:spPr>
        <p:txBody>
          <a:bodyPr wrap="square" lIns="0" tIns="0" rIns="0" bIns="0" rtlCol="0" anchor="t"/>
          <a:lstStyle/>
          <a:p>
            <a:pPr indent="0" marL="0">
              <a:buNone/>
            </a:pPr>
            <a:r>
              <a:rPr lang="en-US" sz="1400" b="1" dirty="0">
                <a:solidFill>
                  <a:srgbClr val="0D3A1B"/>
                </a:solidFill>
                <a:latin typeface="Arial" pitchFamily="34" charset="0"/>
                <a:ea typeface="Arial" pitchFamily="34" charset="-122"/>
                <a:cs typeface="Arial" pitchFamily="34" charset="-120"/>
              </a:rPr>
              <a:t>Rail-served industrial sites</a:t>
            </a:r>
            <a:endParaRPr lang="en-US" sz="1400" dirty="0"/>
          </a:p>
        </p:txBody>
      </p:sp>
      <p:sp>
        <p:nvSpPr>
          <p:cNvPr id="15" name="Text 12"/>
          <p:cNvSpPr txBox="1"/>
          <p:nvPr/>
        </p:nvSpPr>
        <p:spPr>
          <a:xfrm>
            <a:off x="4114800" y="4251960"/>
            <a:ext cx="7251192" cy="868680"/>
          </a:xfrm>
          <a:prstGeom prst="rect">
            <a:avLst/>
          </a:prstGeom>
          <a:noFill/>
          <a:ln/>
        </p:spPr>
        <p:txBody>
          <a:bodyPr wrap="square" lIns="0" tIns="0" rIns="0" bIns="0" rtlCol="0" anchor="t"/>
          <a:lstStyle/>
          <a:p>
            <a:pPr indent="0" marL="0">
              <a:buNone/>
            </a:pPr>
            <a:r>
              <a:rPr lang="en-US" sz="1150" dirty="0">
                <a:solidFill>
                  <a:srgbClr val="1C1C1C"/>
                </a:solidFill>
                <a:latin typeface="Arial" pitchFamily="34" charset="0"/>
                <a:ea typeface="Arial" pitchFamily="34" charset="-122"/>
                <a:cs typeface="Arial" pitchFamily="34" charset="-120"/>
              </a:rPr>
              <a:t>Own or option rail-served land; install lead track and switching; secure utilities and entitlements; market ready parcels to manufacturers, energy, food, and building-materials plants. State siding programs and CRISI can offset track cost. Each tenant is decades of carload, switching, and terminal revenue.</a:t>
            </a:r>
            <a:endParaRPr lang="en-US" sz="1150" dirty="0"/>
          </a:p>
        </p:txBody>
      </p:sp>
      <p:sp>
        <p:nvSpPr>
          <p:cNvPr id="16" name="Text 13"/>
          <p:cNvSpPr txBox="1"/>
          <p:nvPr/>
        </p:nvSpPr>
        <p:spPr>
          <a:xfrm>
            <a:off x="548640" y="553212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Capital required, public funding, and main risk for each service are in the whitepaper.</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7315200" cy="274320"/>
          </a:xfrm>
          <a:prstGeom prst="rect">
            <a:avLst/>
          </a:prstGeom>
          <a:noFill/>
          <a:ln/>
        </p:spPr>
        <p:txBody>
          <a:bodyPr wrap="square" lIns="0" tIns="0" rIns="0" bIns="0" rtlCol="0" anchor="ctr"/>
          <a:lstStyle/>
          <a:p>
            <a:pPr indent="0" marL="0">
              <a:buNone/>
            </a:pPr>
            <a:r>
              <a:rPr lang="en-US" sz="1000" b="1" spc="300" kern="0" dirty="0">
                <a:solidFill>
                  <a:srgbClr val="C28E2B"/>
                </a:solidFill>
                <a:latin typeface="Arial" pitchFamily="34" charset="0"/>
                <a:ea typeface="Arial" pitchFamily="34" charset="-122"/>
                <a:cs typeface="Arial" pitchFamily="34" charset="-120"/>
              </a:rPr>
              <a:t>APPENDIX</a:t>
            </a:r>
            <a:endParaRPr lang="en-US" sz="1000" dirty="0"/>
          </a:p>
        </p:txBody>
      </p:sp>
      <p:sp>
        <p:nvSpPr>
          <p:cNvPr id="3" name="Text 1"/>
          <p:cNvSpPr txBox="1"/>
          <p:nvPr/>
        </p:nvSpPr>
        <p:spPr>
          <a:xfrm>
            <a:off x="548640" y="658368"/>
            <a:ext cx="9628632" cy="640080"/>
          </a:xfrm>
          <a:prstGeom prst="rect">
            <a:avLst/>
          </a:prstGeom>
          <a:noFill/>
          <a:ln/>
        </p:spPr>
        <p:txBody>
          <a:bodyPr wrap="square" lIns="0" tIns="0" rIns="0" bIns="0" rtlCol="0" anchor="t"/>
          <a:lstStyle/>
          <a:p>
            <a:pPr indent="0" marL="0">
              <a:buNone/>
            </a:pPr>
            <a:r>
              <a:rPr lang="en-US" sz="2600" b="1" dirty="0">
                <a:solidFill>
                  <a:srgbClr val="0D3A1B"/>
                </a:solidFill>
                <a:latin typeface="Arial" pitchFamily="34" charset="0"/>
                <a:ea typeface="Arial" pitchFamily="34" charset="-122"/>
                <a:cs typeface="Arial" pitchFamily="34" charset="-120"/>
              </a:rPr>
              <a:t>Services: commercial</a:t>
            </a:r>
            <a:endParaRPr lang="en-US" sz="2600" dirty="0"/>
          </a:p>
        </p:txBody>
      </p:sp>
      <p:pic>
        <p:nvPicPr>
          <p:cNvPr id="4" name="Image 0" descr="preencoded.png">    </p:cNvPr>
          <p:cNvPicPr>
            <a:picLocks noChangeAspect="1"/>
          </p:cNvPicPr>
          <p:nvPr/>
        </p:nvPicPr>
        <p:blipFill>
          <a:blip r:embed="rId1"/>
          <a:stretch>
            <a:fillRect/>
          </a:stretch>
        </p:blipFill>
        <p:spPr>
          <a:xfrm>
            <a:off x="10314432" y="365760"/>
            <a:ext cx="1325880" cy="343814"/>
          </a:xfrm>
          <a:prstGeom prst="rect">
            <a:avLst/>
          </a:prstGeom>
        </p:spPr>
      </p:pic>
      <p:sp>
        <p:nvSpPr>
          <p:cNvPr id="5" name="Text 2"/>
          <p:cNvSpPr txBox="1"/>
          <p:nvPr/>
        </p:nvSpPr>
        <p:spPr>
          <a:xfrm>
            <a:off x="548640" y="6400800"/>
            <a:ext cx="3657600" cy="274320"/>
          </a:xfrm>
          <a:prstGeom prst="rect">
            <a:avLst/>
          </a:prstGeom>
          <a:noFill/>
          <a:ln/>
        </p:spPr>
        <p:txBody>
          <a:bodyPr wrap="square" lIns="0" tIns="0" rIns="0" bIns="0" rtlCol="0" anchor="ctr"/>
          <a:lstStyle/>
          <a:p>
            <a:pPr indent="0" marL="0">
              <a:buNone/>
            </a:pPr>
            <a:r>
              <a:rPr lang="en-US" sz="900" dirty="0">
                <a:solidFill>
                  <a:srgbClr val="6B6B6B"/>
                </a:solidFill>
                <a:latin typeface="Arial" pitchFamily="34" charset="0"/>
                <a:ea typeface="Arial" pitchFamily="34" charset="-122"/>
                <a:cs typeface="Arial" pitchFamily="34" charset="-120"/>
              </a:rPr>
              <a:t>rail-industrial.com</a:t>
            </a:r>
            <a:endParaRPr lang="en-US" sz="900" dirty="0"/>
          </a:p>
        </p:txBody>
      </p:sp>
      <p:sp>
        <p:nvSpPr>
          <p:cNvPr id="6" name="Text 3"/>
          <p:cNvSpPr txBox="1"/>
          <p:nvPr/>
        </p:nvSpPr>
        <p:spPr>
          <a:xfrm>
            <a:off x="10725912" y="6400800"/>
            <a:ext cx="914400" cy="274320"/>
          </a:xfrm>
          <a:prstGeom prst="rect">
            <a:avLst/>
          </a:prstGeom>
          <a:noFill/>
          <a:ln/>
        </p:spPr>
        <p:txBody>
          <a:bodyPr wrap="square" lIns="0" tIns="0" rIns="0" bIns="0" rtlCol="0" anchor="ctr"/>
          <a:lstStyle/>
          <a:p>
            <a:pPr algn="r" indent="0" marL="0">
              <a:buNone/>
            </a:pPr>
            <a:r>
              <a:rPr lang="en-US" sz="1000" b="1" dirty="0">
                <a:solidFill>
                  <a:srgbClr val="0D3A1B"/>
                </a:solidFill>
                <a:latin typeface="Arial" pitchFamily="34" charset="0"/>
                <a:ea typeface="Arial" pitchFamily="34" charset="-122"/>
                <a:cs typeface="Arial" pitchFamily="34" charset="-120"/>
              </a:rPr>
              <a:t>16</a:t>
            </a:r>
            <a:endParaRPr lang="en-US" sz="1000" dirty="0"/>
          </a:p>
        </p:txBody>
      </p:sp>
      <p:sp>
        <p:nvSpPr>
          <p:cNvPr id="7" name="Shape 4"/>
          <p:cNvSpPr/>
          <p:nvPr/>
        </p:nvSpPr>
        <p:spPr>
          <a:xfrm>
            <a:off x="548640" y="1371600"/>
            <a:ext cx="11091672" cy="749808"/>
          </a:xfrm>
          <a:prstGeom prst="rect">
            <a:avLst/>
          </a:prstGeom>
          <a:solidFill>
            <a:srgbClr val="F5EBD2"/>
          </a:solidFill>
          <a:ln w="12700">
            <a:solidFill>
              <a:srgbClr val="F5EBD2"/>
            </a:solidFill>
            <a:prstDash val="solid"/>
          </a:ln>
        </p:spPr>
      </p:sp>
      <p:sp>
        <p:nvSpPr>
          <p:cNvPr id="8" name="Text 5"/>
          <p:cNvSpPr txBox="1"/>
          <p:nvPr/>
        </p:nvSpPr>
        <p:spPr>
          <a:xfrm>
            <a:off x="777240" y="1481328"/>
            <a:ext cx="3291840" cy="566928"/>
          </a:xfrm>
          <a:prstGeom prst="rect">
            <a:avLst/>
          </a:prstGeom>
          <a:noFill/>
          <a:ln/>
        </p:spPr>
        <p:txBody>
          <a:bodyPr wrap="square" lIns="0" tIns="0" rIns="0" bIns="0" rtlCol="0" anchor="t"/>
          <a:lstStyle/>
          <a:p>
            <a:pPr indent="0" marL="0">
              <a:buNone/>
            </a:pPr>
            <a:r>
              <a:rPr lang="en-US" sz="1200" b="1" dirty="0">
                <a:solidFill>
                  <a:srgbClr val="0D3A1B"/>
                </a:solidFill>
                <a:latin typeface="Arial" pitchFamily="34" charset="0"/>
                <a:ea typeface="Arial" pitchFamily="34" charset="-122"/>
                <a:cs typeface="Arial" pitchFamily="34" charset="-120"/>
              </a:rPr>
              <a:t>Published local schedules</a:t>
            </a:r>
            <a:endParaRPr lang="en-US" sz="1200" dirty="0"/>
          </a:p>
        </p:txBody>
      </p:sp>
      <p:sp>
        <p:nvSpPr>
          <p:cNvPr id="9" name="Text 6"/>
          <p:cNvSpPr txBox="1"/>
          <p:nvPr/>
        </p:nvSpPr>
        <p:spPr>
          <a:xfrm>
            <a:off x="4251960" y="1481328"/>
            <a:ext cx="7159752" cy="566928"/>
          </a:xfrm>
          <a:prstGeom prst="rect">
            <a:avLst/>
          </a:prstGeom>
          <a:noFill/>
          <a:ln/>
        </p:spPr>
        <p:txBody>
          <a:bodyPr wrap="square" lIns="0" tIns="0" rIns="0" bIns="0" rtlCol="0" anchor="t"/>
          <a:lstStyle/>
          <a:p>
            <a:pPr indent="0" marL="0">
              <a:buNone/>
            </a:pPr>
            <a:r>
              <a:rPr lang="en-US" sz="1000" dirty="0">
                <a:solidFill>
                  <a:srgbClr val="1C1C1C"/>
                </a:solidFill>
                <a:latin typeface="Arial" pitchFamily="34" charset="0"/>
                <a:ea typeface="Arial" pitchFamily="34" charset="-122"/>
                <a:cs typeface="Arial" pitchFamily="34" charset="-120"/>
              </a:rPr>
              <a:t>Fixed switch days, a car-order cutoff, and spot-and-pull performance reported to the customer. Costs almost nothing. Converts rail-served plants that currently truck part of their volume.</a:t>
            </a:r>
            <a:endParaRPr lang="en-US" sz="1000" dirty="0"/>
          </a:p>
        </p:txBody>
      </p:sp>
      <p:sp>
        <p:nvSpPr>
          <p:cNvPr id="10" name="Shape 7"/>
          <p:cNvSpPr/>
          <p:nvPr/>
        </p:nvSpPr>
        <p:spPr>
          <a:xfrm>
            <a:off x="548640" y="2212848"/>
            <a:ext cx="11091672" cy="749808"/>
          </a:xfrm>
          <a:prstGeom prst="rect">
            <a:avLst/>
          </a:prstGeom>
          <a:solidFill>
            <a:srgbClr val="F5EBD2"/>
          </a:solidFill>
          <a:ln w="12700">
            <a:solidFill>
              <a:srgbClr val="F5EBD2"/>
            </a:solidFill>
            <a:prstDash val="solid"/>
          </a:ln>
        </p:spPr>
      </p:sp>
      <p:sp>
        <p:nvSpPr>
          <p:cNvPr id="11" name="Text 8"/>
          <p:cNvSpPr txBox="1"/>
          <p:nvPr/>
        </p:nvSpPr>
        <p:spPr>
          <a:xfrm>
            <a:off x="777240" y="2322576"/>
            <a:ext cx="3291840" cy="566928"/>
          </a:xfrm>
          <a:prstGeom prst="rect">
            <a:avLst/>
          </a:prstGeom>
          <a:noFill/>
          <a:ln/>
        </p:spPr>
        <p:txBody>
          <a:bodyPr wrap="square" lIns="0" tIns="0" rIns="0" bIns="0" rtlCol="0" anchor="t"/>
          <a:lstStyle/>
          <a:p>
            <a:pPr indent="0" marL="0">
              <a:buNone/>
            </a:pPr>
            <a:r>
              <a:rPr lang="en-US" sz="1200" b="1" dirty="0">
                <a:solidFill>
                  <a:srgbClr val="0D3A1B"/>
                </a:solidFill>
                <a:latin typeface="Arial" pitchFamily="34" charset="0"/>
                <a:ea typeface="Arial" pitchFamily="34" charset="-122"/>
                <a:cs typeface="Arial" pitchFamily="34" charset="-120"/>
              </a:rPr>
              <a:t>One rate, one invoice</a:t>
            </a:r>
            <a:endParaRPr lang="en-US" sz="1200" dirty="0"/>
          </a:p>
        </p:txBody>
      </p:sp>
      <p:sp>
        <p:nvSpPr>
          <p:cNvPr id="12" name="Text 9"/>
          <p:cNvSpPr txBox="1"/>
          <p:nvPr/>
        </p:nvSpPr>
        <p:spPr>
          <a:xfrm>
            <a:off x="4251960" y="2322576"/>
            <a:ext cx="7159752" cy="566928"/>
          </a:xfrm>
          <a:prstGeom prst="rect">
            <a:avLst/>
          </a:prstGeom>
          <a:noFill/>
          <a:ln/>
        </p:spPr>
        <p:txBody>
          <a:bodyPr wrap="square" lIns="0" tIns="0" rIns="0" bIns="0" rtlCol="0" anchor="t"/>
          <a:lstStyle/>
          <a:p>
            <a:pPr indent="0" marL="0">
              <a:buNone/>
            </a:pPr>
            <a:r>
              <a:rPr lang="en-US" sz="1000" dirty="0">
                <a:solidFill>
                  <a:srgbClr val="1C1C1C"/>
                </a:solidFill>
                <a:latin typeface="Arial" pitchFamily="34" charset="0"/>
                <a:ea typeface="Arial" pitchFamily="34" charset="-122"/>
                <a:cs typeface="Arial" pitchFamily="34" charset="-120"/>
              </a:rPr>
              <a:t>A lane rate covering linehaul, switching, transload, dray, and car, with the shortline or terminal holding the Class I contract. Many mid-size shippers will not negotiate with several railroads to move one car.</a:t>
            </a:r>
            <a:endParaRPr lang="en-US" sz="1000" dirty="0"/>
          </a:p>
        </p:txBody>
      </p:sp>
      <p:sp>
        <p:nvSpPr>
          <p:cNvPr id="13" name="Shape 10"/>
          <p:cNvSpPr/>
          <p:nvPr/>
        </p:nvSpPr>
        <p:spPr>
          <a:xfrm>
            <a:off x="548640" y="3054096"/>
            <a:ext cx="11091672" cy="749808"/>
          </a:xfrm>
          <a:prstGeom prst="rect">
            <a:avLst/>
          </a:prstGeom>
          <a:solidFill>
            <a:srgbClr val="F5EBD2"/>
          </a:solidFill>
          <a:ln w="12700">
            <a:solidFill>
              <a:srgbClr val="F5EBD2"/>
            </a:solidFill>
            <a:prstDash val="solid"/>
          </a:ln>
        </p:spPr>
      </p:sp>
      <p:sp>
        <p:nvSpPr>
          <p:cNvPr id="14" name="Text 11"/>
          <p:cNvSpPr txBox="1"/>
          <p:nvPr/>
        </p:nvSpPr>
        <p:spPr>
          <a:xfrm>
            <a:off x="777240" y="3163824"/>
            <a:ext cx="3291840" cy="566928"/>
          </a:xfrm>
          <a:prstGeom prst="rect">
            <a:avLst/>
          </a:prstGeom>
          <a:noFill/>
          <a:ln/>
        </p:spPr>
        <p:txBody>
          <a:bodyPr wrap="square" lIns="0" tIns="0" rIns="0" bIns="0" rtlCol="0" anchor="t"/>
          <a:lstStyle/>
          <a:p>
            <a:pPr indent="0" marL="0">
              <a:buNone/>
            </a:pPr>
            <a:r>
              <a:rPr lang="en-US" sz="1200" b="1" dirty="0">
                <a:solidFill>
                  <a:srgbClr val="0D3A1B"/>
                </a:solidFill>
                <a:latin typeface="Arial" pitchFamily="34" charset="0"/>
                <a:ea typeface="Arial" pitchFamily="34" charset="-122"/>
                <a:cs typeface="Arial" pitchFamily="34" charset="-120"/>
              </a:rPr>
              <a:t>Car-level tracking and problem handling</a:t>
            </a:r>
            <a:endParaRPr lang="en-US" sz="1200" dirty="0"/>
          </a:p>
        </p:txBody>
      </p:sp>
      <p:sp>
        <p:nvSpPr>
          <p:cNvPr id="15" name="Text 12"/>
          <p:cNvSpPr txBox="1"/>
          <p:nvPr/>
        </p:nvSpPr>
        <p:spPr>
          <a:xfrm>
            <a:off x="4251960" y="3163824"/>
            <a:ext cx="7159752" cy="566928"/>
          </a:xfrm>
          <a:prstGeom prst="rect">
            <a:avLst/>
          </a:prstGeom>
          <a:noFill/>
          <a:ln/>
        </p:spPr>
        <p:txBody>
          <a:bodyPr wrap="square" lIns="0" tIns="0" rIns="0" bIns="0" rtlCol="0" anchor="t"/>
          <a:lstStyle/>
          <a:p>
            <a:pPr indent="0" marL="0">
              <a:buNone/>
            </a:pPr>
            <a:r>
              <a:rPr lang="en-US" sz="1000" dirty="0">
                <a:solidFill>
                  <a:srgbClr val="1C1C1C"/>
                </a:solidFill>
                <a:latin typeface="Arial" pitchFamily="34" charset="0"/>
                <a:ea typeface="Arial" pitchFamily="34" charset="-122"/>
                <a:cs typeface="Arial" pitchFamily="34" charset="-120"/>
              </a:rPr>
              <a:t>Estimated arrival times, dwell alerts, and demurrage avoidance from Class I EDI and car-location data. Shippers expect the same information a truck broker provides.</a:t>
            </a:r>
            <a:endParaRPr lang="en-US" sz="1000" dirty="0"/>
          </a:p>
        </p:txBody>
      </p:sp>
      <p:sp>
        <p:nvSpPr>
          <p:cNvPr id="16" name="Shape 13"/>
          <p:cNvSpPr/>
          <p:nvPr/>
        </p:nvSpPr>
        <p:spPr>
          <a:xfrm>
            <a:off x="548640" y="3895344"/>
            <a:ext cx="11091672" cy="749808"/>
          </a:xfrm>
          <a:prstGeom prst="rect">
            <a:avLst/>
          </a:prstGeom>
          <a:solidFill>
            <a:srgbClr val="F5EBD2"/>
          </a:solidFill>
          <a:ln w="12700">
            <a:solidFill>
              <a:srgbClr val="F5EBD2"/>
            </a:solidFill>
            <a:prstDash val="solid"/>
          </a:ln>
        </p:spPr>
      </p:sp>
      <p:sp>
        <p:nvSpPr>
          <p:cNvPr id="17" name="Text 14"/>
          <p:cNvSpPr txBox="1"/>
          <p:nvPr/>
        </p:nvSpPr>
        <p:spPr>
          <a:xfrm>
            <a:off x="777240" y="4005072"/>
            <a:ext cx="3291840" cy="566928"/>
          </a:xfrm>
          <a:prstGeom prst="rect">
            <a:avLst/>
          </a:prstGeom>
          <a:noFill/>
          <a:ln/>
        </p:spPr>
        <p:txBody>
          <a:bodyPr wrap="square" lIns="0" tIns="0" rIns="0" bIns="0" rtlCol="0" anchor="t"/>
          <a:lstStyle/>
          <a:p>
            <a:pPr indent="0" marL="0">
              <a:buNone/>
            </a:pPr>
            <a:r>
              <a:rPr lang="en-US" sz="1200" b="1" dirty="0">
                <a:solidFill>
                  <a:srgbClr val="0D3A1B"/>
                </a:solidFill>
                <a:latin typeface="Arial" pitchFamily="34" charset="0"/>
                <a:ea typeface="Arial" pitchFamily="34" charset="-122"/>
                <a:cs typeface="Arial" pitchFamily="34" charset="-120"/>
              </a:rPr>
              <a:t>Commodity-specific handling</a:t>
            </a:r>
            <a:endParaRPr lang="en-US" sz="1200" dirty="0"/>
          </a:p>
        </p:txBody>
      </p:sp>
      <p:sp>
        <p:nvSpPr>
          <p:cNvPr id="18" name="Text 15"/>
          <p:cNvSpPr txBox="1"/>
          <p:nvPr/>
        </p:nvSpPr>
        <p:spPr>
          <a:xfrm>
            <a:off x="4251960" y="4005072"/>
            <a:ext cx="7159752" cy="566928"/>
          </a:xfrm>
          <a:prstGeom prst="rect">
            <a:avLst/>
          </a:prstGeom>
          <a:noFill/>
          <a:ln/>
        </p:spPr>
        <p:txBody>
          <a:bodyPr wrap="square" lIns="0" tIns="0" rIns="0" bIns="0" rtlCol="0" anchor="t"/>
          <a:lstStyle/>
          <a:p>
            <a:pPr indent="0" marL="0">
              <a:buNone/>
            </a:pPr>
            <a:r>
              <a:rPr lang="en-US" sz="1000" dirty="0">
                <a:solidFill>
                  <a:srgbClr val="1C1C1C"/>
                </a:solidFill>
                <a:latin typeface="Arial" pitchFamily="34" charset="0"/>
                <a:ea typeface="Arial" pitchFamily="34" charset="-122"/>
                <a:cs typeface="Arial" pitchFamily="34" charset="-120"/>
              </a:rPr>
              <a:t>Pellet transload with silos; food-grade liquids; fertilizer storage and blending; lumber reload; covered metals transload with cranes; aggregate unloading to truck stockpiles.</a:t>
            </a:r>
            <a:endParaRPr lang="en-US" sz="1000" dirty="0"/>
          </a:p>
        </p:txBody>
      </p:sp>
      <p:sp>
        <p:nvSpPr>
          <p:cNvPr id="19" name="Shape 16"/>
          <p:cNvSpPr/>
          <p:nvPr/>
        </p:nvSpPr>
        <p:spPr>
          <a:xfrm>
            <a:off x="548640" y="4736592"/>
            <a:ext cx="11091672" cy="1051560"/>
          </a:xfrm>
          <a:prstGeom prst="rect">
            <a:avLst/>
          </a:prstGeom>
          <a:solidFill>
            <a:srgbClr val="F5EBD2"/>
          </a:solidFill>
          <a:ln w="12700">
            <a:solidFill>
              <a:srgbClr val="F5EBD2"/>
            </a:solidFill>
            <a:prstDash val="solid"/>
          </a:ln>
        </p:spPr>
      </p:sp>
      <p:sp>
        <p:nvSpPr>
          <p:cNvPr id="20" name="Text 17"/>
          <p:cNvSpPr txBox="1"/>
          <p:nvPr/>
        </p:nvSpPr>
        <p:spPr>
          <a:xfrm>
            <a:off x="777240" y="4846320"/>
            <a:ext cx="3291840" cy="868680"/>
          </a:xfrm>
          <a:prstGeom prst="rect">
            <a:avLst/>
          </a:prstGeom>
          <a:noFill/>
          <a:ln/>
        </p:spPr>
        <p:txBody>
          <a:bodyPr wrap="square" lIns="0" tIns="0" rIns="0" bIns="0" rtlCol="0" anchor="t"/>
          <a:lstStyle/>
          <a:p>
            <a:pPr indent="0" marL="0">
              <a:buNone/>
            </a:pPr>
            <a:r>
              <a:rPr lang="en-US" sz="1200" b="1" dirty="0">
                <a:solidFill>
                  <a:srgbClr val="0D3A1B"/>
                </a:solidFill>
                <a:latin typeface="Arial" pitchFamily="34" charset="0"/>
                <a:ea typeface="Arial" pitchFamily="34" charset="-122"/>
                <a:cs typeface="Arial" pitchFamily="34" charset="-120"/>
              </a:rPr>
              <a:t>Regional groups, or cooperation among independent shortlines</a:t>
            </a:r>
            <a:endParaRPr lang="en-US" sz="1200" dirty="0"/>
          </a:p>
        </p:txBody>
      </p:sp>
      <p:sp>
        <p:nvSpPr>
          <p:cNvPr id="21" name="Text 18"/>
          <p:cNvSpPr txBox="1"/>
          <p:nvPr/>
        </p:nvSpPr>
        <p:spPr>
          <a:xfrm>
            <a:off x="4251960" y="4846320"/>
            <a:ext cx="7159752" cy="868680"/>
          </a:xfrm>
          <a:prstGeom prst="rect">
            <a:avLst/>
          </a:prstGeom>
          <a:noFill/>
          <a:ln/>
        </p:spPr>
        <p:txBody>
          <a:bodyPr wrap="square" lIns="0" tIns="0" rIns="0" bIns="0" rtlCol="0" anchor="t"/>
          <a:lstStyle/>
          <a:p>
            <a:pPr indent="0" marL="0">
              <a:buNone/>
            </a:pPr>
            <a:r>
              <a:rPr lang="en-US" sz="1000" dirty="0">
                <a:solidFill>
                  <a:srgbClr val="1C1C1C"/>
                </a:solidFill>
                <a:latin typeface="Arial" pitchFamily="34" charset="0"/>
                <a:ea typeface="Arial" pitchFamily="34" charset="-122"/>
                <a:cs typeface="Arial" pitchFamily="34" charset="-120"/>
              </a:rPr>
              <a:t>The first seven services apply to any shortline, including one serving a single territory. Where one owner holds several properties, running them as one group gives shippers one railroad to deal with and gives the owner scale with the Class I. A single-territory shortline reaches the same ends through joint marketing with neighboring shortlines on the same Class I, coordinated proposals on interchange terms and divisions, and the Class I's shortline development program.</a:t>
            </a:r>
            <a:endParaRPr lang="en-US" sz="1000" dirty="0"/>
          </a:p>
        </p:txBody>
      </p:sp>
      <p:sp>
        <p:nvSpPr>
          <p:cNvPr id="22" name="Text 19"/>
          <p:cNvSpPr txBox="1"/>
          <p:nvPr/>
        </p:nvSpPr>
        <p:spPr>
          <a:xfrm>
            <a:off x="548640" y="5943600"/>
            <a:ext cx="11091672" cy="457200"/>
          </a:xfrm>
          <a:prstGeom prst="rect">
            <a:avLst/>
          </a:prstGeom>
          <a:noFill/>
          <a:ln/>
        </p:spPr>
        <p:txBody>
          <a:bodyPr wrap="square" lIns="0" tIns="0" rIns="0" bIns="0" rtlCol="0" anchor="t"/>
          <a:lstStyle/>
          <a:p>
            <a:pPr indent="0" marL="0">
              <a:buNone/>
            </a:pPr>
            <a:r>
              <a:rPr lang="en-US" sz="900" dirty="0">
                <a:solidFill>
                  <a:srgbClr val="6B6B6B"/>
                </a:solidFill>
                <a:latin typeface="Arial" pitchFamily="34" charset="0"/>
                <a:ea typeface="Arial" pitchFamily="34" charset="-122"/>
                <a:cs typeface="Arial" pitchFamily="34" charset="-120"/>
              </a:rPr>
              <a:t>These services make the operations above saleable to a shipper who is not a railroad specialist.</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Capturing the Merchandise Carload Market</dc:title>
  <dc:subject>PptxGenJS Presentation</dc:subject>
  <dc:creator>Rail-Industrial Partners</dc:creator>
  <cp:lastModifiedBy>Rail-Industrial Partners</cp:lastModifiedBy>
  <cp:revision>1</cp:revision>
  <dcterms:created xsi:type="dcterms:W3CDTF">2026-09-18T13:03:03Z</dcterms:created>
  <dcterms:modified xsi:type="dcterms:W3CDTF">2026-09-18T13:03:03Z</dcterms:modified>
</cp:coreProperties>
</file>